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1" r:id="rId3"/>
    <p:sldId id="305" r:id="rId4"/>
    <p:sldId id="258" r:id="rId5"/>
    <p:sldId id="260" r:id="rId6"/>
    <p:sldId id="261" r:id="rId7"/>
    <p:sldId id="262" r:id="rId8"/>
    <p:sldId id="263" r:id="rId9"/>
    <p:sldId id="265" r:id="rId10"/>
    <p:sldId id="293" r:id="rId11"/>
    <p:sldId id="267" r:id="rId12"/>
    <p:sldId id="269" r:id="rId13"/>
    <p:sldId id="294" r:id="rId14"/>
    <p:sldId id="276" r:id="rId15"/>
    <p:sldId id="277" r:id="rId16"/>
    <p:sldId id="295" r:id="rId17"/>
    <p:sldId id="270" r:id="rId18"/>
    <p:sldId id="272" r:id="rId19"/>
    <p:sldId id="306" r:id="rId20"/>
    <p:sldId id="307" r:id="rId21"/>
    <p:sldId id="308" r:id="rId22"/>
    <p:sldId id="273" r:id="rId23"/>
    <p:sldId id="310" r:id="rId24"/>
    <p:sldId id="309" r:id="rId25"/>
    <p:sldId id="296" r:id="rId26"/>
    <p:sldId id="297" r:id="rId27"/>
    <p:sldId id="280" r:id="rId28"/>
  </p:sldIdLst>
  <p:sldSz cx="11880850" cy="7218363"/>
  <p:notesSz cx="6858000" cy="9144000"/>
  <p:defaultTextStyle>
    <a:defPPr>
      <a:defRPr lang="tr-TR"/>
    </a:defPPr>
    <a:lvl1pPr marL="0" algn="l" defTabSz="1091336" rtl="0" eaLnBrk="1" latinLnBrk="0" hangingPunct="1">
      <a:defRPr sz="2100" kern="1200">
        <a:solidFill>
          <a:schemeClr val="tx1"/>
        </a:solidFill>
        <a:latin typeface="+mn-lt"/>
        <a:ea typeface="+mn-ea"/>
        <a:cs typeface="+mn-cs"/>
      </a:defRPr>
    </a:lvl1pPr>
    <a:lvl2pPr marL="545668" algn="l" defTabSz="1091336" rtl="0" eaLnBrk="1" latinLnBrk="0" hangingPunct="1">
      <a:defRPr sz="2100" kern="1200">
        <a:solidFill>
          <a:schemeClr val="tx1"/>
        </a:solidFill>
        <a:latin typeface="+mn-lt"/>
        <a:ea typeface="+mn-ea"/>
        <a:cs typeface="+mn-cs"/>
      </a:defRPr>
    </a:lvl2pPr>
    <a:lvl3pPr marL="1091336" algn="l" defTabSz="1091336" rtl="0" eaLnBrk="1" latinLnBrk="0" hangingPunct="1">
      <a:defRPr sz="2100" kern="1200">
        <a:solidFill>
          <a:schemeClr val="tx1"/>
        </a:solidFill>
        <a:latin typeface="+mn-lt"/>
        <a:ea typeface="+mn-ea"/>
        <a:cs typeface="+mn-cs"/>
      </a:defRPr>
    </a:lvl3pPr>
    <a:lvl4pPr marL="1637005" algn="l" defTabSz="1091336" rtl="0" eaLnBrk="1" latinLnBrk="0" hangingPunct="1">
      <a:defRPr sz="2100" kern="1200">
        <a:solidFill>
          <a:schemeClr val="tx1"/>
        </a:solidFill>
        <a:latin typeface="+mn-lt"/>
        <a:ea typeface="+mn-ea"/>
        <a:cs typeface="+mn-cs"/>
      </a:defRPr>
    </a:lvl4pPr>
    <a:lvl5pPr marL="2182673" algn="l" defTabSz="1091336" rtl="0" eaLnBrk="1" latinLnBrk="0" hangingPunct="1">
      <a:defRPr sz="2100" kern="1200">
        <a:solidFill>
          <a:schemeClr val="tx1"/>
        </a:solidFill>
        <a:latin typeface="+mn-lt"/>
        <a:ea typeface="+mn-ea"/>
        <a:cs typeface="+mn-cs"/>
      </a:defRPr>
    </a:lvl5pPr>
    <a:lvl6pPr marL="2728341" algn="l" defTabSz="1091336" rtl="0" eaLnBrk="1" latinLnBrk="0" hangingPunct="1">
      <a:defRPr sz="2100" kern="1200">
        <a:solidFill>
          <a:schemeClr val="tx1"/>
        </a:solidFill>
        <a:latin typeface="+mn-lt"/>
        <a:ea typeface="+mn-ea"/>
        <a:cs typeface="+mn-cs"/>
      </a:defRPr>
    </a:lvl6pPr>
    <a:lvl7pPr marL="3274009" algn="l" defTabSz="1091336" rtl="0" eaLnBrk="1" latinLnBrk="0" hangingPunct="1">
      <a:defRPr sz="2100" kern="1200">
        <a:solidFill>
          <a:schemeClr val="tx1"/>
        </a:solidFill>
        <a:latin typeface="+mn-lt"/>
        <a:ea typeface="+mn-ea"/>
        <a:cs typeface="+mn-cs"/>
      </a:defRPr>
    </a:lvl7pPr>
    <a:lvl8pPr marL="3819677" algn="l" defTabSz="1091336" rtl="0" eaLnBrk="1" latinLnBrk="0" hangingPunct="1">
      <a:defRPr sz="2100" kern="1200">
        <a:solidFill>
          <a:schemeClr val="tx1"/>
        </a:solidFill>
        <a:latin typeface="+mn-lt"/>
        <a:ea typeface="+mn-ea"/>
        <a:cs typeface="+mn-cs"/>
      </a:defRPr>
    </a:lvl8pPr>
    <a:lvl9pPr marL="4365346" algn="l" defTabSz="109133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76578" autoAdjust="0"/>
  </p:normalViewPr>
  <p:slideViewPr>
    <p:cSldViewPr>
      <p:cViewPr>
        <p:scale>
          <a:sx n="70" d="100"/>
          <a:sy n="70" d="100"/>
        </p:scale>
        <p:origin x="-1214" y="-653"/>
      </p:cViewPr>
      <p:guideLst>
        <p:guide orient="horz" pos="2274"/>
        <p:guide pos="3742"/>
      </p:guideLst>
    </p:cSldViewPr>
  </p:slideViewPr>
  <p:outlineViewPr>
    <p:cViewPr>
      <p:scale>
        <a:sx n="33" d="100"/>
        <a:sy n="33" d="100"/>
      </p:scale>
      <p:origin x="0" y="20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c\OneDrive\Masa&#252;st&#252;\2.%20a&#351;ama%20d&#246;k&#252;man\6-TABLOLAR\Tablo-11-Atik-Takip-Tablosu%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c\OneDrive\Masa&#252;st&#252;\2.%20a&#351;ama%20d&#246;k&#252;man\6-TABLOLAR\Tablo-11-Atik-Takip-Tablosu%20(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pc\OneDrive\Masa&#252;st&#252;\2.%20a&#351;ama%20d&#246;k&#252;man\6-TABLOLAR\Tablo-12-Su-Sarfiyati-Takip-Tablosu-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c\OneDrive\Masa&#252;st&#252;\2.%20a&#351;ama%20d&#246;k&#252;man\6-TABLOLAR\Tablo-12-Su-Sarfiyati-Takip-Tablosu-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2024</a:t>
            </a:r>
            <a:r>
              <a:rPr lang="tr-TR" baseline="0"/>
              <a:t> YILI GECELEME BAŞI ATIK TAKİP MİKTARLARI (KĞ)</a:t>
            </a:r>
            <a:endParaRPr lang="tr-TR"/>
          </a:p>
        </c:rich>
      </c:tx>
      <c:layout/>
      <c:overlay val="0"/>
    </c:title>
    <c:autoTitleDeleted val="0"/>
    <c:plotArea>
      <c:layout/>
      <c:barChart>
        <c:barDir val="col"/>
        <c:grouping val="clustered"/>
        <c:varyColors val="0"/>
        <c:ser>
          <c:idx val="0"/>
          <c:order val="0"/>
          <c:tx>
            <c:strRef>
              <c:f>'2024'!$B$5</c:f>
              <c:strCache>
                <c:ptCount val="1"/>
                <c:pt idx="0">
                  <c:v>Ocak</c:v>
                </c:pt>
              </c:strCache>
            </c:strRef>
          </c:tx>
          <c:invertIfNegative val="0"/>
          <c:val>
            <c:numRef>
              <c:f>'2024'!$B$15</c:f>
              <c:numCache>
                <c:formatCode>#,##0.0000</c:formatCode>
                <c:ptCount val="1"/>
              </c:numCache>
            </c:numRef>
          </c:val>
        </c:ser>
        <c:ser>
          <c:idx val="1"/>
          <c:order val="1"/>
          <c:tx>
            <c:strRef>
              <c:f>'2024'!$C$5</c:f>
              <c:strCache>
                <c:ptCount val="1"/>
                <c:pt idx="0">
                  <c:v>Şubat</c:v>
                </c:pt>
              </c:strCache>
            </c:strRef>
          </c:tx>
          <c:invertIfNegative val="0"/>
          <c:val>
            <c:numRef>
              <c:f>'2024'!$C$15</c:f>
              <c:numCache>
                <c:formatCode>#,##0.0000</c:formatCode>
                <c:ptCount val="1"/>
              </c:numCache>
            </c:numRef>
          </c:val>
        </c:ser>
        <c:ser>
          <c:idx val="2"/>
          <c:order val="2"/>
          <c:tx>
            <c:strRef>
              <c:f>'2024'!$D$5</c:f>
              <c:strCache>
                <c:ptCount val="1"/>
                <c:pt idx="0">
                  <c:v>Mart</c:v>
                </c:pt>
              </c:strCache>
            </c:strRef>
          </c:tx>
          <c:invertIfNegative val="0"/>
          <c:val>
            <c:numRef>
              <c:f>'2024'!$D$15</c:f>
              <c:numCache>
                <c:formatCode>#,##0.0000</c:formatCode>
                <c:ptCount val="1"/>
              </c:numCache>
            </c:numRef>
          </c:val>
        </c:ser>
        <c:ser>
          <c:idx val="3"/>
          <c:order val="3"/>
          <c:tx>
            <c:strRef>
              <c:f>'2024'!$E$5</c:f>
              <c:strCache>
                <c:ptCount val="1"/>
                <c:pt idx="0">
                  <c:v>Nisan</c:v>
                </c:pt>
              </c:strCache>
            </c:strRef>
          </c:tx>
          <c:invertIfNegative val="0"/>
          <c:val>
            <c:numRef>
              <c:f>'2024'!$E$15</c:f>
              <c:numCache>
                <c:formatCode>0.00</c:formatCode>
                <c:ptCount val="1"/>
                <c:pt idx="0">
                  <c:v>0.37</c:v>
                </c:pt>
              </c:numCache>
            </c:numRef>
          </c:val>
        </c:ser>
        <c:ser>
          <c:idx val="4"/>
          <c:order val="4"/>
          <c:tx>
            <c:strRef>
              <c:f>'2024'!$F$5</c:f>
              <c:strCache>
                <c:ptCount val="1"/>
                <c:pt idx="0">
                  <c:v>Mayıs</c:v>
                </c:pt>
              </c:strCache>
            </c:strRef>
          </c:tx>
          <c:invertIfNegative val="0"/>
          <c:val>
            <c:numRef>
              <c:f>'2024'!$F$15</c:f>
              <c:numCache>
                <c:formatCode>0.00</c:formatCode>
                <c:ptCount val="1"/>
                <c:pt idx="0">
                  <c:v>0.3</c:v>
                </c:pt>
              </c:numCache>
            </c:numRef>
          </c:val>
        </c:ser>
        <c:ser>
          <c:idx val="5"/>
          <c:order val="5"/>
          <c:tx>
            <c:strRef>
              <c:f>'2024'!$G$5</c:f>
              <c:strCache>
                <c:ptCount val="1"/>
                <c:pt idx="0">
                  <c:v>Haziran</c:v>
                </c:pt>
              </c:strCache>
            </c:strRef>
          </c:tx>
          <c:invertIfNegative val="0"/>
          <c:val>
            <c:numRef>
              <c:f>'2024'!$G$15</c:f>
              <c:numCache>
                <c:formatCode>0.00</c:formatCode>
                <c:ptCount val="1"/>
                <c:pt idx="0">
                  <c:v>0.214</c:v>
                </c:pt>
              </c:numCache>
            </c:numRef>
          </c:val>
        </c:ser>
        <c:ser>
          <c:idx val="6"/>
          <c:order val="6"/>
          <c:tx>
            <c:strRef>
              <c:f>'2024'!$H$5</c:f>
              <c:strCache>
                <c:ptCount val="1"/>
                <c:pt idx="0">
                  <c:v>Temmuz</c:v>
                </c:pt>
              </c:strCache>
            </c:strRef>
          </c:tx>
          <c:invertIfNegative val="0"/>
          <c:val>
            <c:numRef>
              <c:f>'2024'!$H$15</c:f>
              <c:numCache>
                <c:formatCode>0.00</c:formatCode>
                <c:ptCount val="1"/>
                <c:pt idx="0">
                  <c:v>0.2</c:v>
                </c:pt>
              </c:numCache>
            </c:numRef>
          </c:val>
        </c:ser>
        <c:ser>
          <c:idx val="7"/>
          <c:order val="7"/>
          <c:tx>
            <c:strRef>
              <c:f>'2024'!$I$5</c:f>
              <c:strCache>
                <c:ptCount val="1"/>
                <c:pt idx="0">
                  <c:v>Ağustos</c:v>
                </c:pt>
              </c:strCache>
            </c:strRef>
          </c:tx>
          <c:invertIfNegative val="0"/>
          <c:val>
            <c:numRef>
              <c:f>'2024'!$I$15</c:f>
              <c:numCache>
                <c:formatCode>0.00</c:formatCode>
                <c:ptCount val="1"/>
                <c:pt idx="0">
                  <c:v>0.14000000000000001</c:v>
                </c:pt>
              </c:numCache>
            </c:numRef>
          </c:val>
        </c:ser>
        <c:ser>
          <c:idx val="8"/>
          <c:order val="8"/>
          <c:tx>
            <c:strRef>
              <c:f>'2024'!$J$5</c:f>
              <c:strCache>
                <c:ptCount val="1"/>
                <c:pt idx="0">
                  <c:v>Eylül</c:v>
                </c:pt>
              </c:strCache>
            </c:strRef>
          </c:tx>
          <c:invertIfNegative val="0"/>
          <c:val>
            <c:numRef>
              <c:f>'2024'!$J$15</c:f>
              <c:numCache>
                <c:formatCode>0.00</c:formatCode>
                <c:ptCount val="1"/>
                <c:pt idx="0">
                  <c:v>0.19</c:v>
                </c:pt>
              </c:numCache>
            </c:numRef>
          </c:val>
        </c:ser>
        <c:ser>
          <c:idx val="9"/>
          <c:order val="9"/>
          <c:tx>
            <c:strRef>
              <c:f>'2024'!$K$5</c:f>
              <c:strCache>
                <c:ptCount val="1"/>
                <c:pt idx="0">
                  <c:v>Ekim</c:v>
                </c:pt>
              </c:strCache>
            </c:strRef>
          </c:tx>
          <c:invertIfNegative val="0"/>
          <c:val>
            <c:numRef>
              <c:f>'2024'!$K$15</c:f>
              <c:numCache>
                <c:formatCode>#,##0.0000</c:formatCode>
                <c:ptCount val="1"/>
              </c:numCache>
            </c:numRef>
          </c:val>
        </c:ser>
        <c:ser>
          <c:idx val="10"/>
          <c:order val="10"/>
          <c:tx>
            <c:strRef>
              <c:f>'2024'!$L$5</c:f>
              <c:strCache>
                <c:ptCount val="1"/>
                <c:pt idx="0">
                  <c:v>Kasım</c:v>
                </c:pt>
              </c:strCache>
            </c:strRef>
          </c:tx>
          <c:invertIfNegative val="0"/>
          <c:val>
            <c:numRef>
              <c:f>'2024'!$L$15</c:f>
              <c:numCache>
                <c:formatCode>#,##0.0000</c:formatCode>
                <c:ptCount val="1"/>
              </c:numCache>
            </c:numRef>
          </c:val>
        </c:ser>
        <c:ser>
          <c:idx val="11"/>
          <c:order val="11"/>
          <c:tx>
            <c:strRef>
              <c:f>'2024'!$M$5</c:f>
              <c:strCache>
                <c:ptCount val="1"/>
                <c:pt idx="0">
                  <c:v>Aralık</c:v>
                </c:pt>
              </c:strCache>
            </c:strRef>
          </c:tx>
          <c:invertIfNegative val="0"/>
          <c:val>
            <c:numRef>
              <c:f>'2024'!$M$15</c:f>
              <c:numCache>
                <c:formatCode>#,##0.0000</c:formatCode>
                <c:ptCount val="1"/>
              </c:numCache>
            </c:numRef>
          </c:val>
        </c:ser>
        <c:dLbls>
          <c:showLegendKey val="0"/>
          <c:showVal val="0"/>
          <c:showCatName val="0"/>
          <c:showSerName val="0"/>
          <c:showPercent val="0"/>
          <c:showBubbleSize val="0"/>
        </c:dLbls>
        <c:gapWidth val="75"/>
        <c:overlap val="-25"/>
        <c:axId val="150759296"/>
        <c:axId val="150760832"/>
      </c:barChart>
      <c:catAx>
        <c:axId val="150759296"/>
        <c:scaling>
          <c:orientation val="minMax"/>
        </c:scaling>
        <c:delete val="0"/>
        <c:axPos val="b"/>
        <c:majorTickMark val="none"/>
        <c:minorTickMark val="none"/>
        <c:tickLblPos val="nextTo"/>
        <c:crossAx val="150760832"/>
        <c:crosses val="autoZero"/>
        <c:auto val="1"/>
        <c:lblAlgn val="ctr"/>
        <c:lblOffset val="100"/>
        <c:noMultiLvlLbl val="0"/>
      </c:catAx>
      <c:valAx>
        <c:axId val="150760832"/>
        <c:scaling>
          <c:orientation val="minMax"/>
        </c:scaling>
        <c:delete val="0"/>
        <c:axPos val="l"/>
        <c:majorGridlines/>
        <c:numFmt formatCode="#,##0.0000" sourceLinked="1"/>
        <c:majorTickMark val="none"/>
        <c:minorTickMark val="none"/>
        <c:tickLblPos val="nextTo"/>
        <c:spPr>
          <a:ln w="6350">
            <a:noFill/>
          </a:ln>
        </c:spPr>
        <c:crossAx val="15075929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dirty="0"/>
              <a:t>2023</a:t>
            </a:r>
            <a:r>
              <a:rPr lang="tr-TR" baseline="0" dirty="0"/>
              <a:t> YILI GECELEME BAŞİ ATIK TAKİP MİKTARLARI (KĞ)</a:t>
            </a:r>
            <a:endParaRPr lang="tr-TR" dirty="0"/>
          </a:p>
        </c:rich>
      </c:tx>
      <c:layout/>
      <c:overlay val="0"/>
    </c:title>
    <c:autoTitleDeleted val="0"/>
    <c:plotArea>
      <c:layout/>
      <c:barChart>
        <c:barDir val="col"/>
        <c:grouping val="clustered"/>
        <c:varyColors val="0"/>
        <c:ser>
          <c:idx val="0"/>
          <c:order val="0"/>
          <c:tx>
            <c:strRef>
              <c:f>'2023'!$B$5</c:f>
              <c:strCache>
                <c:ptCount val="1"/>
                <c:pt idx="0">
                  <c:v>Ocak</c:v>
                </c:pt>
              </c:strCache>
            </c:strRef>
          </c:tx>
          <c:invertIfNegative val="0"/>
          <c:val>
            <c:numRef>
              <c:f>'2023'!$B$15</c:f>
              <c:numCache>
                <c:formatCode>#,##0.0000</c:formatCode>
                <c:ptCount val="1"/>
              </c:numCache>
            </c:numRef>
          </c:val>
        </c:ser>
        <c:ser>
          <c:idx val="1"/>
          <c:order val="1"/>
          <c:tx>
            <c:strRef>
              <c:f>'2023'!$C$5</c:f>
              <c:strCache>
                <c:ptCount val="1"/>
                <c:pt idx="0">
                  <c:v>Şubat</c:v>
                </c:pt>
              </c:strCache>
            </c:strRef>
          </c:tx>
          <c:invertIfNegative val="0"/>
          <c:val>
            <c:numRef>
              <c:f>'2023'!$C$15</c:f>
              <c:numCache>
                <c:formatCode>#,##0.0000</c:formatCode>
                <c:ptCount val="1"/>
              </c:numCache>
            </c:numRef>
          </c:val>
        </c:ser>
        <c:ser>
          <c:idx val="2"/>
          <c:order val="2"/>
          <c:tx>
            <c:strRef>
              <c:f>'2023'!$D$5</c:f>
              <c:strCache>
                <c:ptCount val="1"/>
                <c:pt idx="0">
                  <c:v>Mart</c:v>
                </c:pt>
              </c:strCache>
            </c:strRef>
          </c:tx>
          <c:invertIfNegative val="0"/>
          <c:val>
            <c:numRef>
              <c:f>'2023'!$D$15</c:f>
              <c:numCache>
                <c:formatCode>#,##0.0000</c:formatCode>
                <c:ptCount val="1"/>
              </c:numCache>
            </c:numRef>
          </c:val>
        </c:ser>
        <c:ser>
          <c:idx val="3"/>
          <c:order val="3"/>
          <c:tx>
            <c:strRef>
              <c:f>'2023'!$E$5</c:f>
              <c:strCache>
                <c:ptCount val="1"/>
                <c:pt idx="0">
                  <c:v>Nisan</c:v>
                </c:pt>
              </c:strCache>
            </c:strRef>
          </c:tx>
          <c:invertIfNegative val="0"/>
          <c:val>
            <c:numRef>
              <c:f>'2023'!$E$15</c:f>
              <c:numCache>
                <c:formatCode>0.00</c:formatCode>
                <c:ptCount val="1"/>
                <c:pt idx="0">
                  <c:v>0.52</c:v>
                </c:pt>
              </c:numCache>
            </c:numRef>
          </c:val>
        </c:ser>
        <c:ser>
          <c:idx val="4"/>
          <c:order val="4"/>
          <c:tx>
            <c:strRef>
              <c:f>'2023'!$F$5</c:f>
              <c:strCache>
                <c:ptCount val="1"/>
                <c:pt idx="0">
                  <c:v>Mayıs</c:v>
                </c:pt>
              </c:strCache>
            </c:strRef>
          </c:tx>
          <c:invertIfNegative val="0"/>
          <c:val>
            <c:numRef>
              <c:f>'2023'!$F$15</c:f>
              <c:numCache>
                <c:formatCode>0.00</c:formatCode>
                <c:ptCount val="1"/>
                <c:pt idx="0">
                  <c:v>0.42</c:v>
                </c:pt>
              </c:numCache>
            </c:numRef>
          </c:val>
        </c:ser>
        <c:ser>
          <c:idx val="5"/>
          <c:order val="5"/>
          <c:tx>
            <c:strRef>
              <c:f>'2023'!$G$5</c:f>
              <c:strCache>
                <c:ptCount val="1"/>
                <c:pt idx="0">
                  <c:v>Haziran</c:v>
                </c:pt>
              </c:strCache>
            </c:strRef>
          </c:tx>
          <c:invertIfNegative val="0"/>
          <c:val>
            <c:numRef>
              <c:f>'2023'!$G$15</c:f>
              <c:numCache>
                <c:formatCode>0.00</c:formatCode>
                <c:ptCount val="1"/>
                <c:pt idx="0">
                  <c:v>0.43</c:v>
                </c:pt>
              </c:numCache>
            </c:numRef>
          </c:val>
        </c:ser>
        <c:ser>
          <c:idx val="6"/>
          <c:order val="6"/>
          <c:tx>
            <c:strRef>
              <c:f>'2023'!$H$5</c:f>
              <c:strCache>
                <c:ptCount val="1"/>
                <c:pt idx="0">
                  <c:v>Temmuz</c:v>
                </c:pt>
              </c:strCache>
            </c:strRef>
          </c:tx>
          <c:invertIfNegative val="0"/>
          <c:val>
            <c:numRef>
              <c:f>'2023'!$H$15</c:f>
              <c:numCache>
                <c:formatCode>0.00</c:formatCode>
                <c:ptCount val="1"/>
                <c:pt idx="0">
                  <c:v>0.32</c:v>
                </c:pt>
              </c:numCache>
            </c:numRef>
          </c:val>
        </c:ser>
        <c:ser>
          <c:idx val="7"/>
          <c:order val="7"/>
          <c:tx>
            <c:strRef>
              <c:f>'2023'!$I$5</c:f>
              <c:strCache>
                <c:ptCount val="1"/>
                <c:pt idx="0">
                  <c:v>Ağustos</c:v>
                </c:pt>
              </c:strCache>
            </c:strRef>
          </c:tx>
          <c:invertIfNegative val="0"/>
          <c:val>
            <c:numRef>
              <c:f>'2023'!$I$15</c:f>
              <c:numCache>
                <c:formatCode>0.00</c:formatCode>
                <c:ptCount val="1"/>
                <c:pt idx="0">
                  <c:v>0.3</c:v>
                </c:pt>
              </c:numCache>
            </c:numRef>
          </c:val>
        </c:ser>
        <c:ser>
          <c:idx val="8"/>
          <c:order val="8"/>
          <c:tx>
            <c:strRef>
              <c:f>'2023'!$J$5</c:f>
              <c:strCache>
                <c:ptCount val="1"/>
                <c:pt idx="0">
                  <c:v>Eylül</c:v>
                </c:pt>
              </c:strCache>
            </c:strRef>
          </c:tx>
          <c:invertIfNegative val="0"/>
          <c:val>
            <c:numRef>
              <c:f>'2023'!$J$15</c:f>
              <c:numCache>
                <c:formatCode>0.00</c:formatCode>
                <c:ptCount val="1"/>
                <c:pt idx="0">
                  <c:v>0.3</c:v>
                </c:pt>
              </c:numCache>
            </c:numRef>
          </c:val>
        </c:ser>
        <c:ser>
          <c:idx val="9"/>
          <c:order val="9"/>
          <c:tx>
            <c:strRef>
              <c:f>'2023'!$K$5</c:f>
              <c:strCache>
                <c:ptCount val="1"/>
                <c:pt idx="0">
                  <c:v>Ekim</c:v>
                </c:pt>
              </c:strCache>
            </c:strRef>
          </c:tx>
          <c:invertIfNegative val="0"/>
          <c:val>
            <c:numRef>
              <c:f>'2023'!$K$15</c:f>
              <c:numCache>
                <c:formatCode>#,##0.0000</c:formatCode>
                <c:ptCount val="1"/>
              </c:numCache>
            </c:numRef>
          </c:val>
        </c:ser>
        <c:ser>
          <c:idx val="10"/>
          <c:order val="10"/>
          <c:tx>
            <c:strRef>
              <c:f>'2023'!$L$5</c:f>
              <c:strCache>
                <c:ptCount val="1"/>
                <c:pt idx="0">
                  <c:v>Kasım</c:v>
                </c:pt>
              </c:strCache>
            </c:strRef>
          </c:tx>
          <c:invertIfNegative val="0"/>
          <c:val>
            <c:numRef>
              <c:f>'2023'!$L$15</c:f>
              <c:numCache>
                <c:formatCode>#,##0.0000</c:formatCode>
                <c:ptCount val="1"/>
              </c:numCache>
            </c:numRef>
          </c:val>
        </c:ser>
        <c:ser>
          <c:idx val="11"/>
          <c:order val="11"/>
          <c:tx>
            <c:strRef>
              <c:f>'2023'!$M$5</c:f>
              <c:strCache>
                <c:ptCount val="1"/>
                <c:pt idx="0">
                  <c:v>Aralık</c:v>
                </c:pt>
              </c:strCache>
            </c:strRef>
          </c:tx>
          <c:invertIfNegative val="0"/>
          <c:val>
            <c:numRef>
              <c:f>'2023'!$M$15</c:f>
              <c:numCache>
                <c:formatCode>#,##0.0000</c:formatCode>
                <c:ptCount val="1"/>
              </c:numCache>
            </c:numRef>
          </c:val>
        </c:ser>
        <c:dLbls>
          <c:showLegendKey val="0"/>
          <c:showVal val="0"/>
          <c:showCatName val="0"/>
          <c:showSerName val="0"/>
          <c:showPercent val="0"/>
          <c:showBubbleSize val="0"/>
        </c:dLbls>
        <c:gapWidth val="75"/>
        <c:overlap val="-25"/>
        <c:axId val="150811008"/>
        <c:axId val="150812544"/>
      </c:barChart>
      <c:catAx>
        <c:axId val="150811008"/>
        <c:scaling>
          <c:orientation val="minMax"/>
        </c:scaling>
        <c:delete val="0"/>
        <c:axPos val="b"/>
        <c:majorTickMark val="none"/>
        <c:minorTickMark val="none"/>
        <c:tickLblPos val="nextTo"/>
        <c:crossAx val="150812544"/>
        <c:crosses val="autoZero"/>
        <c:auto val="1"/>
        <c:lblAlgn val="ctr"/>
        <c:lblOffset val="100"/>
        <c:noMultiLvlLbl val="0"/>
      </c:catAx>
      <c:valAx>
        <c:axId val="150812544"/>
        <c:scaling>
          <c:orientation val="minMax"/>
        </c:scaling>
        <c:delete val="0"/>
        <c:axPos val="l"/>
        <c:majorGridlines/>
        <c:numFmt formatCode="#,##0.0000" sourceLinked="1"/>
        <c:majorTickMark val="none"/>
        <c:minorTickMark val="none"/>
        <c:tickLblPos val="nextTo"/>
        <c:spPr>
          <a:ln w="6350">
            <a:noFill/>
          </a:ln>
        </c:spPr>
        <c:crossAx val="15081100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2024</a:t>
            </a:r>
            <a:r>
              <a:rPr lang="tr-TR" baseline="0"/>
              <a:t> YILI GECELEME BAŞI ELEKTRİK TÜKETİM MİKTARLARI(KWH)</a:t>
            </a:r>
            <a:endParaRPr lang="tr-TR"/>
          </a:p>
        </c:rich>
      </c:tx>
      <c:layout/>
      <c:overlay val="0"/>
    </c:title>
    <c:autoTitleDeleted val="0"/>
    <c:plotArea>
      <c:layout/>
      <c:barChart>
        <c:barDir val="col"/>
        <c:grouping val="clustered"/>
        <c:varyColors val="0"/>
        <c:ser>
          <c:idx val="0"/>
          <c:order val="0"/>
          <c:tx>
            <c:strRef>
              <c:f>'2024'!$B$5</c:f>
              <c:strCache>
                <c:ptCount val="1"/>
                <c:pt idx="0">
                  <c:v>Ocak</c:v>
                </c:pt>
              </c:strCache>
            </c:strRef>
          </c:tx>
          <c:invertIfNegative val="0"/>
          <c:val>
            <c:numRef>
              <c:f>'2024'!$B$10</c:f>
              <c:numCache>
                <c:formatCode>0.00</c:formatCode>
                <c:ptCount val="1"/>
              </c:numCache>
            </c:numRef>
          </c:val>
        </c:ser>
        <c:ser>
          <c:idx val="1"/>
          <c:order val="1"/>
          <c:tx>
            <c:strRef>
              <c:f>'2024'!$C$5</c:f>
              <c:strCache>
                <c:ptCount val="1"/>
                <c:pt idx="0">
                  <c:v>Şubat</c:v>
                </c:pt>
              </c:strCache>
            </c:strRef>
          </c:tx>
          <c:invertIfNegative val="0"/>
          <c:val>
            <c:numRef>
              <c:f>'2024'!$C$10</c:f>
              <c:numCache>
                <c:formatCode>0.00</c:formatCode>
                <c:ptCount val="1"/>
              </c:numCache>
            </c:numRef>
          </c:val>
        </c:ser>
        <c:ser>
          <c:idx val="2"/>
          <c:order val="2"/>
          <c:tx>
            <c:strRef>
              <c:f>'2024'!$D$5</c:f>
              <c:strCache>
                <c:ptCount val="1"/>
                <c:pt idx="0">
                  <c:v>Mart</c:v>
                </c:pt>
              </c:strCache>
            </c:strRef>
          </c:tx>
          <c:invertIfNegative val="0"/>
          <c:val>
            <c:numRef>
              <c:f>'2024'!$D$10</c:f>
              <c:numCache>
                <c:formatCode>0.00</c:formatCode>
                <c:ptCount val="1"/>
              </c:numCache>
            </c:numRef>
          </c:val>
        </c:ser>
        <c:ser>
          <c:idx val="3"/>
          <c:order val="3"/>
          <c:tx>
            <c:strRef>
              <c:f>'2024'!$E$5</c:f>
              <c:strCache>
                <c:ptCount val="1"/>
                <c:pt idx="0">
                  <c:v>Nisan</c:v>
                </c:pt>
              </c:strCache>
            </c:strRef>
          </c:tx>
          <c:invertIfNegative val="0"/>
          <c:val>
            <c:numRef>
              <c:f>'2024'!$E$10</c:f>
              <c:numCache>
                <c:formatCode>0.00</c:formatCode>
                <c:ptCount val="1"/>
                <c:pt idx="0">
                  <c:v>33</c:v>
                </c:pt>
              </c:numCache>
            </c:numRef>
          </c:val>
        </c:ser>
        <c:ser>
          <c:idx val="4"/>
          <c:order val="4"/>
          <c:tx>
            <c:strRef>
              <c:f>'2024'!$F$5</c:f>
              <c:strCache>
                <c:ptCount val="1"/>
                <c:pt idx="0">
                  <c:v>Mayıs</c:v>
                </c:pt>
              </c:strCache>
            </c:strRef>
          </c:tx>
          <c:invertIfNegative val="0"/>
          <c:val>
            <c:numRef>
              <c:f>'2024'!$F$10</c:f>
              <c:numCache>
                <c:formatCode>0.00</c:formatCode>
                <c:ptCount val="1"/>
                <c:pt idx="0">
                  <c:v>24.4</c:v>
                </c:pt>
              </c:numCache>
            </c:numRef>
          </c:val>
        </c:ser>
        <c:ser>
          <c:idx val="5"/>
          <c:order val="5"/>
          <c:tx>
            <c:strRef>
              <c:f>'2024'!$G$5</c:f>
              <c:strCache>
                <c:ptCount val="1"/>
                <c:pt idx="0">
                  <c:v>Haziran</c:v>
                </c:pt>
              </c:strCache>
            </c:strRef>
          </c:tx>
          <c:invertIfNegative val="0"/>
          <c:val>
            <c:numRef>
              <c:f>'2024'!$G$10</c:f>
              <c:numCache>
                <c:formatCode>0.00</c:formatCode>
                <c:ptCount val="1"/>
                <c:pt idx="0">
                  <c:v>24.6</c:v>
                </c:pt>
              </c:numCache>
            </c:numRef>
          </c:val>
        </c:ser>
        <c:ser>
          <c:idx val="6"/>
          <c:order val="6"/>
          <c:tx>
            <c:strRef>
              <c:f>'2024'!$H$5</c:f>
              <c:strCache>
                <c:ptCount val="1"/>
                <c:pt idx="0">
                  <c:v>Temmuz</c:v>
                </c:pt>
              </c:strCache>
            </c:strRef>
          </c:tx>
          <c:invertIfNegative val="0"/>
          <c:val>
            <c:numRef>
              <c:f>'2024'!$H$10</c:f>
              <c:numCache>
                <c:formatCode>0.00</c:formatCode>
                <c:ptCount val="1"/>
                <c:pt idx="0">
                  <c:v>14.4</c:v>
                </c:pt>
              </c:numCache>
            </c:numRef>
          </c:val>
        </c:ser>
        <c:ser>
          <c:idx val="7"/>
          <c:order val="7"/>
          <c:tx>
            <c:strRef>
              <c:f>'2024'!$I$5</c:f>
              <c:strCache>
                <c:ptCount val="1"/>
                <c:pt idx="0">
                  <c:v>Ağustos</c:v>
                </c:pt>
              </c:strCache>
            </c:strRef>
          </c:tx>
          <c:invertIfNegative val="0"/>
          <c:val>
            <c:numRef>
              <c:f>'2024'!$I$10</c:f>
              <c:numCache>
                <c:formatCode>0.00</c:formatCode>
                <c:ptCount val="1"/>
                <c:pt idx="0">
                  <c:v>9.6999999999999993</c:v>
                </c:pt>
              </c:numCache>
            </c:numRef>
          </c:val>
        </c:ser>
        <c:ser>
          <c:idx val="8"/>
          <c:order val="8"/>
          <c:tx>
            <c:strRef>
              <c:f>'2024'!$J$5</c:f>
              <c:strCache>
                <c:ptCount val="1"/>
                <c:pt idx="0">
                  <c:v>Eylül</c:v>
                </c:pt>
              </c:strCache>
            </c:strRef>
          </c:tx>
          <c:invertIfNegative val="0"/>
          <c:val>
            <c:numRef>
              <c:f>'2024'!$J$10</c:f>
              <c:numCache>
                <c:formatCode>0.00</c:formatCode>
                <c:ptCount val="1"/>
                <c:pt idx="0">
                  <c:v>18.3</c:v>
                </c:pt>
              </c:numCache>
            </c:numRef>
          </c:val>
        </c:ser>
        <c:ser>
          <c:idx val="9"/>
          <c:order val="9"/>
          <c:tx>
            <c:strRef>
              <c:f>'2024'!$K$5</c:f>
              <c:strCache>
                <c:ptCount val="1"/>
                <c:pt idx="0">
                  <c:v>Ekim</c:v>
                </c:pt>
              </c:strCache>
            </c:strRef>
          </c:tx>
          <c:invertIfNegative val="0"/>
          <c:val>
            <c:numRef>
              <c:f>'2024'!$K$10</c:f>
              <c:numCache>
                <c:formatCode>0.00</c:formatCode>
                <c:ptCount val="1"/>
              </c:numCache>
            </c:numRef>
          </c:val>
        </c:ser>
        <c:ser>
          <c:idx val="10"/>
          <c:order val="10"/>
          <c:tx>
            <c:strRef>
              <c:f>'2024'!$L$5</c:f>
              <c:strCache>
                <c:ptCount val="1"/>
                <c:pt idx="0">
                  <c:v>Kasım</c:v>
                </c:pt>
              </c:strCache>
            </c:strRef>
          </c:tx>
          <c:invertIfNegative val="0"/>
          <c:val>
            <c:numRef>
              <c:f>'2024'!$L$10</c:f>
              <c:numCache>
                <c:formatCode>0.00</c:formatCode>
                <c:ptCount val="1"/>
              </c:numCache>
            </c:numRef>
          </c:val>
        </c:ser>
        <c:ser>
          <c:idx val="11"/>
          <c:order val="11"/>
          <c:tx>
            <c:strRef>
              <c:f>'2024'!$M$5</c:f>
              <c:strCache>
                <c:ptCount val="1"/>
                <c:pt idx="0">
                  <c:v>Aralık</c:v>
                </c:pt>
              </c:strCache>
            </c:strRef>
          </c:tx>
          <c:invertIfNegative val="0"/>
          <c:val>
            <c:numRef>
              <c:f>'2024'!$M$10</c:f>
              <c:numCache>
                <c:formatCode>0.00</c:formatCode>
                <c:ptCount val="1"/>
              </c:numCache>
            </c:numRef>
          </c:val>
        </c:ser>
        <c:dLbls>
          <c:showLegendKey val="0"/>
          <c:showVal val="0"/>
          <c:showCatName val="0"/>
          <c:showSerName val="0"/>
          <c:showPercent val="0"/>
          <c:showBubbleSize val="0"/>
        </c:dLbls>
        <c:gapWidth val="75"/>
        <c:overlap val="-25"/>
        <c:axId val="157165056"/>
        <c:axId val="157166592"/>
      </c:barChart>
      <c:catAx>
        <c:axId val="157165056"/>
        <c:scaling>
          <c:orientation val="minMax"/>
        </c:scaling>
        <c:delete val="0"/>
        <c:axPos val="b"/>
        <c:majorTickMark val="none"/>
        <c:minorTickMark val="none"/>
        <c:tickLblPos val="nextTo"/>
        <c:crossAx val="157166592"/>
        <c:crosses val="autoZero"/>
        <c:auto val="1"/>
        <c:lblAlgn val="ctr"/>
        <c:lblOffset val="100"/>
        <c:noMultiLvlLbl val="0"/>
      </c:catAx>
      <c:valAx>
        <c:axId val="157166592"/>
        <c:scaling>
          <c:orientation val="minMax"/>
        </c:scaling>
        <c:delete val="0"/>
        <c:axPos val="l"/>
        <c:majorGridlines/>
        <c:numFmt formatCode="0.00" sourceLinked="1"/>
        <c:majorTickMark val="none"/>
        <c:minorTickMark val="none"/>
        <c:tickLblPos val="nextTo"/>
        <c:spPr>
          <a:ln w="6350">
            <a:noFill/>
          </a:ln>
        </c:spPr>
        <c:crossAx val="15716505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2023</a:t>
            </a:r>
            <a:r>
              <a:rPr lang="tr-TR" baseline="0"/>
              <a:t> YILI GECELEME BAŞI ELEKTRİK TÜKETİM MİKTARLARI(KWH)</a:t>
            </a:r>
            <a:endParaRPr lang="tr-TR"/>
          </a:p>
        </c:rich>
      </c:tx>
      <c:layout/>
      <c:overlay val="0"/>
    </c:title>
    <c:autoTitleDeleted val="0"/>
    <c:plotArea>
      <c:layout/>
      <c:barChart>
        <c:barDir val="col"/>
        <c:grouping val="clustered"/>
        <c:varyColors val="0"/>
        <c:ser>
          <c:idx val="0"/>
          <c:order val="0"/>
          <c:tx>
            <c:strRef>
              <c:f>'2023'!$B$5</c:f>
              <c:strCache>
                <c:ptCount val="1"/>
                <c:pt idx="0">
                  <c:v>Ocak</c:v>
                </c:pt>
              </c:strCache>
            </c:strRef>
          </c:tx>
          <c:invertIfNegative val="0"/>
          <c:val>
            <c:numRef>
              <c:f>'2023'!$B$10</c:f>
              <c:numCache>
                <c:formatCode>0.00</c:formatCode>
                <c:ptCount val="1"/>
              </c:numCache>
            </c:numRef>
          </c:val>
        </c:ser>
        <c:ser>
          <c:idx val="1"/>
          <c:order val="1"/>
          <c:tx>
            <c:strRef>
              <c:f>'2023'!$C$5</c:f>
              <c:strCache>
                <c:ptCount val="1"/>
                <c:pt idx="0">
                  <c:v>Şubat</c:v>
                </c:pt>
              </c:strCache>
            </c:strRef>
          </c:tx>
          <c:invertIfNegative val="0"/>
          <c:val>
            <c:numRef>
              <c:f>'2023'!$C$10</c:f>
              <c:numCache>
                <c:formatCode>0.00</c:formatCode>
                <c:ptCount val="1"/>
              </c:numCache>
            </c:numRef>
          </c:val>
        </c:ser>
        <c:ser>
          <c:idx val="2"/>
          <c:order val="2"/>
          <c:tx>
            <c:strRef>
              <c:f>'2023'!$D$5</c:f>
              <c:strCache>
                <c:ptCount val="1"/>
                <c:pt idx="0">
                  <c:v>Mart</c:v>
                </c:pt>
              </c:strCache>
            </c:strRef>
          </c:tx>
          <c:invertIfNegative val="0"/>
          <c:val>
            <c:numRef>
              <c:f>'2023'!$D$10</c:f>
              <c:numCache>
                <c:formatCode>0.00</c:formatCode>
                <c:ptCount val="1"/>
              </c:numCache>
            </c:numRef>
          </c:val>
        </c:ser>
        <c:ser>
          <c:idx val="3"/>
          <c:order val="3"/>
          <c:tx>
            <c:strRef>
              <c:f>'2023'!$E$5</c:f>
              <c:strCache>
                <c:ptCount val="1"/>
                <c:pt idx="0">
                  <c:v>Nisan</c:v>
                </c:pt>
              </c:strCache>
            </c:strRef>
          </c:tx>
          <c:invertIfNegative val="0"/>
          <c:val>
            <c:numRef>
              <c:f>'2023'!$E$10</c:f>
              <c:numCache>
                <c:formatCode>#,##0</c:formatCode>
                <c:ptCount val="1"/>
                <c:pt idx="0">
                  <c:v>14.4</c:v>
                </c:pt>
              </c:numCache>
            </c:numRef>
          </c:val>
        </c:ser>
        <c:ser>
          <c:idx val="4"/>
          <c:order val="4"/>
          <c:tx>
            <c:strRef>
              <c:f>'2023'!$F$5</c:f>
              <c:strCache>
                <c:ptCount val="1"/>
                <c:pt idx="0">
                  <c:v>Mayıs</c:v>
                </c:pt>
              </c:strCache>
            </c:strRef>
          </c:tx>
          <c:invertIfNegative val="0"/>
          <c:val>
            <c:numRef>
              <c:f>'2023'!$F$10</c:f>
              <c:numCache>
                <c:formatCode>#,##0</c:formatCode>
                <c:ptCount val="1"/>
                <c:pt idx="0">
                  <c:v>54</c:v>
                </c:pt>
              </c:numCache>
            </c:numRef>
          </c:val>
        </c:ser>
        <c:ser>
          <c:idx val="5"/>
          <c:order val="5"/>
          <c:tx>
            <c:strRef>
              <c:f>'2023'!$G$5</c:f>
              <c:strCache>
                <c:ptCount val="1"/>
                <c:pt idx="0">
                  <c:v>Haziran</c:v>
                </c:pt>
              </c:strCache>
            </c:strRef>
          </c:tx>
          <c:invertIfNegative val="0"/>
          <c:val>
            <c:numRef>
              <c:f>'2023'!$G$10</c:f>
              <c:numCache>
                <c:formatCode>#,##0</c:formatCode>
                <c:ptCount val="1"/>
                <c:pt idx="0">
                  <c:v>31</c:v>
                </c:pt>
              </c:numCache>
            </c:numRef>
          </c:val>
        </c:ser>
        <c:ser>
          <c:idx val="6"/>
          <c:order val="6"/>
          <c:tx>
            <c:strRef>
              <c:f>'2023'!$H$5</c:f>
              <c:strCache>
                <c:ptCount val="1"/>
                <c:pt idx="0">
                  <c:v>Temmuz</c:v>
                </c:pt>
              </c:strCache>
            </c:strRef>
          </c:tx>
          <c:invertIfNegative val="0"/>
          <c:val>
            <c:numRef>
              <c:f>'2023'!$H$10</c:f>
              <c:numCache>
                <c:formatCode>0.00</c:formatCode>
                <c:ptCount val="1"/>
                <c:pt idx="0">
                  <c:v>29.3</c:v>
                </c:pt>
              </c:numCache>
            </c:numRef>
          </c:val>
        </c:ser>
        <c:ser>
          <c:idx val="7"/>
          <c:order val="7"/>
          <c:tx>
            <c:strRef>
              <c:f>'2023'!$I$5</c:f>
              <c:strCache>
                <c:ptCount val="1"/>
                <c:pt idx="0">
                  <c:v>Ağustos</c:v>
                </c:pt>
              </c:strCache>
            </c:strRef>
          </c:tx>
          <c:invertIfNegative val="0"/>
          <c:val>
            <c:numRef>
              <c:f>'2023'!$I$10</c:f>
              <c:numCache>
                <c:formatCode>0.00</c:formatCode>
                <c:ptCount val="1"/>
                <c:pt idx="0">
                  <c:v>22.14</c:v>
                </c:pt>
              </c:numCache>
            </c:numRef>
          </c:val>
        </c:ser>
        <c:ser>
          <c:idx val="8"/>
          <c:order val="8"/>
          <c:tx>
            <c:strRef>
              <c:f>'2023'!$J$5</c:f>
              <c:strCache>
                <c:ptCount val="1"/>
                <c:pt idx="0">
                  <c:v>Eylül</c:v>
                </c:pt>
              </c:strCache>
            </c:strRef>
          </c:tx>
          <c:invertIfNegative val="0"/>
          <c:val>
            <c:numRef>
              <c:f>'2023'!$J$10</c:f>
              <c:numCache>
                <c:formatCode>0.00</c:formatCode>
                <c:ptCount val="1"/>
                <c:pt idx="0">
                  <c:v>31</c:v>
                </c:pt>
              </c:numCache>
            </c:numRef>
          </c:val>
        </c:ser>
        <c:ser>
          <c:idx val="9"/>
          <c:order val="9"/>
          <c:tx>
            <c:strRef>
              <c:f>'2023'!$K$5</c:f>
              <c:strCache>
                <c:ptCount val="1"/>
                <c:pt idx="0">
                  <c:v>Ekim</c:v>
                </c:pt>
              </c:strCache>
            </c:strRef>
          </c:tx>
          <c:invertIfNegative val="0"/>
          <c:val>
            <c:numRef>
              <c:f>'2023'!$K$10</c:f>
              <c:numCache>
                <c:formatCode>0.00</c:formatCode>
                <c:ptCount val="1"/>
              </c:numCache>
            </c:numRef>
          </c:val>
        </c:ser>
        <c:ser>
          <c:idx val="10"/>
          <c:order val="10"/>
          <c:tx>
            <c:strRef>
              <c:f>'2023'!$L$5</c:f>
              <c:strCache>
                <c:ptCount val="1"/>
                <c:pt idx="0">
                  <c:v>Kasım</c:v>
                </c:pt>
              </c:strCache>
            </c:strRef>
          </c:tx>
          <c:invertIfNegative val="0"/>
          <c:val>
            <c:numRef>
              <c:f>'2023'!$L$10</c:f>
              <c:numCache>
                <c:formatCode>0.00</c:formatCode>
                <c:ptCount val="1"/>
              </c:numCache>
            </c:numRef>
          </c:val>
        </c:ser>
        <c:ser>
          <c:idx val="11"/>
          <c:order val="11"/>
          <c:tx>
            <c:strRef>
              <c:f>'2023'!$M$5</c:f>
              <c:strCache>
                <c:ptCount val="1"/>
                <c:pt idx="0">
                  <c:v>Aralık</c:v>
                </c:pt>
              </c:strCache>
            </c:strRef>
          </c:tx>
          <c:invertIfNegative val="0"/>
          <c:val>
            <c:numRef>
              <c:f>'2023'!$M$10</c:f>
              <c:numCache>
                <c:formatCode>0.00</c:formatCode>
                <c:ptCount val="1"/>
              </c:numCache>
            </c:numRef>
          </c:val>
        </c:ser>
        <c:dLbls>
          <c:showLegendKey val="0"/>
          <c:showVal val="0"/>
          <c:showCatName val="0"/>
          <c:showSerName val="0"/>
          <c:showPercent val="0"/>
          <c:showBubbleSize val="0"/>
        </c:dLbls>
        <c:gapWidth val="75"/>
        <c:overlap val="-25"/>
        <c:axId val="246905088"/>
        <c:axId val="247490048"/>
      </c:barChart>
      <c:catAx>
        <c:axId val="246905088"/>
        <c:scaling>
          <c:orientation val="minMax"/>
        </c:scaling>
        <c:delete val="0"/>
        <c:axPos val="b"/>
        <c:majorTickMark val="none"/>
        <c:minorTickMark val="none"/>
        <c:tickLblPos val="nextTo"/>
        <c:crossAx val="247490048"/>
        <c:crosses val="autoZero"/>
        <c:auto val="1"/>
        <c:lblAlgn val="ctr"/>
        <c:lblOffset val="100"/>
        <c:noMultiLvlLbl val="0"/>
      </c:catAx>
      <c:valAx>
        <c:axId val="247490048"/>
        <c:scaling>
          <c:orientation val="minMax"/>
        </c:scaling>
        <c:delete val="0"/>
        <c:axPos val="l"/>
        <c:majorGridlines/>
        <c:numFmt formatCode="0.00" sourceLinked="1"/>
        <c:majorTickMark val="none"/>
        <c:minorTickMark val="none"/>
        <c:tickLblPos val="nextTo"/>
        <c:spPr>
          <a:ln w="6350">
            <a:noFill/>
          </a:ln>
        </c:spPr>
        <c:crossAx val="24690508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dirty="0"/>
              <a:t>2024</a:t>
            </a:r>
            <a:r>
              <a:rPr lang="tr-TR" baseline="0" dirty="0"/>
              <a:t> YILI GECELEME BAŞI SU TÜKETİM </a:t>
            </a:r>
            <a:r>
              <a:rPr lang="tr-TR" baseline="0" dirty="0" smtClean="0"/>
              <a:t>MİKTARLARI( M3)</a:t>
            </a:r>
            <a:endParaRPr lang="tr-TR" dirty="0"/>
          </a:p>
        </c:rich>
      </c:tx>
      <c:overlay val="0"/>
    </c:title>
    <c:autoTitleDeleted val="0"/>
    <c:plotArea>
      <c:layout/>
      <c:barChart>
        <c:barDir val="col"/>
        <c:grouping val="clustered"/>
        <c:varyColors val="0"/>
        <c:ser>
          <c:idx val="0"/>
          <c:order val="0"/>
          <c:tx>
            <c:strRef>
              <c:f>'2024'!$B$5</c:f>
              <c:strCache>
                <c:ptCount val="1"/>
                <c:pt idx="0">
                  <c:v>Ocak</c:v>
                </c:pt>
              </c:strCache>
            </c:strRef>
          </c:tx>
          <c:invertIfNegative val="0"/>
          <c:val>
            <c:numRef>
              <c:f>'2024'!$B$16</c:f>
              <c:numCache>
                <c:formatCode>0.00</c:formatCode>
                <c:ptCount val="1"/>
              </c:numCache>
            </c:numRef>
          </c:val>
        </c:ser>
        <c:ser>
          <c:idx val="1"/>
          <c:order val="1"/>
          <c:tx>
            <c:strRef>
              <c:f>'2024'!$C$5</c:f>
              <c:strCache>
                <c:ptCount val="1"/>
                <c:pt idx="0">
                  <c:v>Şubat</c:v>
                </c:pt>
              </c:strCache>
            </c:strRef>
          </c:tx>
          <c:invertIfNegative val="0"/>
          <c:val>
            <c:numRef>
              <c:f>'2024'!$C$16</c:f>
              <c:numCache>
                <c:formatCode>0.00</c:formatCode>
                <c:ptCount val="1"/>
              </c:numCache>
            </c:numRef>
          </c:val>
        </c:ser>
        <c:ser>
          <c:idx val="2"/>
          <c:order val="2"/>
          <c:tx>
            <c:strRef>
              <c:f>'2024'!$D$5</c:f>
              <c:strCache>
                <c:ptCount val="1"/>
                <c:pt idx="0">
                  <c:v>Mart</c:v>
                </c:pt>
              </c:strCache>
            </c:strRef>
          </c:tx>
          <c:invertIfNegative val="0"/>
          <c:val>
            <c:numRef>
              <c:f>'2024'!$D$16</c:f>
              <c:numCache>
                <c:formatCode>0.00</c:formatCode>
                <c:ptCount val="1"/>
              </c:numCache>
            </c:numRef>
          </c:val>
        </c:ser>
        <c:ser>
          <c:idx val="3"/>
          <c:order val="3"/>
          <c:tx>
            <c:strRef>
              <c:f>'2024'!$E$5</c:f>
              <c:strCache>
                <c:ptCount val="1"/>
                <c:pt idx="0">
                  <c:v>Nisan</c:v>
                </c:pt>
              </c:strCache>
            </c:strRef>
          </c:tx>
          <c:invertIfNegative val="0"/>
          <c:val>
            <c:numRef>
              <c:f>'2024'!$E$16</c:f>
              <c:numCache>
                <c:formatCode>0.00</c:formatCode>
                <c:ptCount val="1"/>
                <c:pt idx="0">
                  <c:v>0.51</c:v>
                </c:pt>
              </c:numCache>
            </c:numRef>
          </c:val>
        </c:ser>
        <c:ser>
          <c:idx val="4"/>
          <c:order val="4"/>
          <c:tx>
            <c:strRef>
              <c:f>'2024'!$F$5</c:f>
              <c:strCache>
                <c:ptCount val="1"/>
                <c:pt idx="0">
                  <c:v>Mayıs</c:v>
                </c:pt>
              </c:strCache>
            </c:strRef>
          </c:tx>
          <c:invertIfNegative val="0"/>
          <c:val>
            <c:numRef>
              <c:f>'2024'!$F$16</c:f>
              <c:numCache>
                <c:formatCode>0.00</c:formatCode>
                <c:ptCount val="1"/>
                <c:pt idx="0">
                  <c:v>0.41</c:v>
                </c:pt>
              </c:numCache>
            </c:numRef>
          </c:val>
        </c:ser>
        <c:ser>
          <c:idx val="5"/>
          <c:order val="5"/>
          <c:tx>
            <c:strRef>
              <c:f>'2024'!$G$5</c:f>
              <c:strCache>
                <c:ptCount val="1"/>
                <c:pt idx="0">
                  <c:v>Haziran</c:v>
                </c:pt>
              </c:strCache>
            </c:strRef>
          </c:tx>
          <c:invertIfNegative val="0"/>
          <c:val>
            <c:numRef>
              <c:f>'2024'!$G$16</c:f>
              <c:numCache>
                <c:formatCode>0.00</c:formatCode>
                <c:ptCount val="1"/>
                <c:pt idx="0">
                  <c:v>0.23</c:v>
                </c:pt>
              </c:numCache>
            </c:numRef>
          </c:val>
        </c:ser>
        <c:ser>
          <c:idx val="6"/>
          <c:order val="6"/>
          <c:tx>
            <c:strRef>
              <c:f>'2024'!$H$5</c:f>
              <c:strCache>
                <c:ptCount val="1"/>
                <c:pt idx="0">
                  <c:v>Temmuz</c:v>
                </c:pt>
              </c:strCache>
            </c:strRef>
          </c:tx>
          <c:invertIfNegative val="0"/>
          <c:val>
            <c:numRef>
              <c:f>'2024'!$H$16</c:f>
              <c:numCache>
                <c:formatCode>0.00</c:formatCode>
                <c:ptCount val="1"/>
                <c:pt idx="0">
                  <c:v>0.32</c:v>
                </c:pt>
              </c:numCache>
            </c:numRef>
          </c:val>
        </c:ser>
        <c:ser>
          <c:idx val="7"/>
          <c:order val="7"/>
          <c:tx>
            <c:strRef>
              <c:f>'2024'!$I$5</c:f>
              <c:strCache>
                <c:ptCount val="1"/>
                <c:pt idx="0">
                  <c:v>Ağustos</c:v>
                </c:pt>
              </c:strCache>
            </c:strRef>
          </c:tx>
          <c:invertIfNegative val="0"/>
          <c:val>
            <c:numRef>
              <c:f>'2024'!$I$16</c:f>
              <c:numCache>
                <c:formatCode>0.00</c:formatCode>
                <c:ptCount val="1"/>
                <c:pt idx="0">
                  <c:v>0.24</c:v>
                </c:pt>
              </c:numCache>
            </c:numRef>
          </c:val>
        </c:ser>
        <c:ser>
          <c:idx val="8"/>
          <c:order val="8"/>
          <c:tx>
            <c:strRef>
              <c:f>'2024'!$J$5</c:f>
              <c:strCache>
                <c:ptCount val="1"/>
                <c:pt idx="0">
                  <c:v>Eylül</c:v>
                </c:pt>
              </c:strCache>
            </c:strRef>
          </c:tx>
          <c:invertIfNegative val="0"/>
          <c:val>
            <c:numRef>
              <c:f>'2024'!$J$16</c:f>
              <c:numCache>
                <c:formatCode>0.00</c:formatCode>
                <c:ptCount val="1"/>
                <c:pt idx="0">
                  <c:v>0.24</c:v>
                </c:pt>
              </c:numCache>
            </c:numRef>
          </c:val>
        </c:ser>
        <c:ser>
          <c:idx val="9"/>
          <c:order val="9"/>
          <c:tx>
            <c:strRef>
              <c:f>'2024'!$K$5</c:f>
              <c:strCache>
                <c:ptCount val="1"/>
                <c:pt idx="0">
                  <c:v>Ekim</c:v>
                </c:pt>
              </c:strCache>
            </c:strRef>
          </c:tx>
          <c:invertIfNegative val="0"/>
          <c:val>
            <c:numRef>
              <c:f>'2024'!$K$16</c:f>
              <c:numCache>
                <c:formatCode>0.00</c:formatCode>
                <c:ptCount val="1"/>
              </c:numCache>
            </c:numRef>
          </c:val>
        </c:ser>
        <c:ser>
          <c:idx val="10"/>
          <c:order val="10"/>
          <c:tx>
            <c:strRef>
              <c:f>'2024'!$L$5</c:f>
              <c:strCache>
                <c:ptCount val="1"/>
                <c:pt idx="0">
                  <c:v>Kasım</c:v>
                </c:pt>
              </c:strCache>
            </c:strRef>
          </c:tx>
          <c:invertIfNegative val="0"/>
          <c:val>
            <c:numRef>
              <c:f>'2024'!$L$16</c:f>
              <c:numCache>
                <c:formatCode>0.00</c:formatCode>
                <c:ptCount val="1"/>
              </c:numCache>
            </c:numRef>
          </c:val>
        </c:ser>
        <c:ser>
          <c:idx val="11"/>
          <c:order val="11"/>
          <c:tx>
            <c:strRef>
              <c:f>'2024'!$M$5</c:f>
              <c:strCache>
                <c:ptCount val="1"/>
                <c:pt idx="0">
                  <c:v>Aralık</c:v>
                </c:pt>
              </c:strCache>
            </c:strRef>
          </c:tx>
          <c:invertIfNegative val="0"/>
          <c:val>
            <c:numRef>
              <c:f>'2024'!$M$16</c:f>
              <c:numCache>
                <c:formatCode>0.00</c:formatCode>
                <c:ptCount val="1"/>
              </c:numCache>
            </c:numRef>
          </c:val>
        </c:ser>
        <c:dLbls>
          <c:showLegendKey val="0"/>
          <c:showVal val="0"/>
          <c:showCatName val="0"/>
          <c:showSerName val="0"/>
          <c:showPercent val="0"/>
          <c:showBubbleSize val="0"/>
        </c:dLbls>
        <c:gapWidth val="75"/>
        <c:overlap val="-25"/>
        <c:axId val="150858752"/>
        <c:axId val="150872832"/>
      </c:barChart>
      <c:catAx>
        <c:axId val="150858752"/>
        <c:scaling>
          <c:orientation val="minMax"/>
        </c:scaling>
        <c:delete val="0"/>
        <c:axPos val="b"/>
        <c:majorTickMark val="none"/>
        <c:minorTickMark val="none"/>
        <c:tickLblPos val="nextTo"/>
        <c:crossAx val="150872832"/>
        <c:crosses val="autoZero"/>
        <c:auto val="1"/>
        <c:lblAlgn val="ctr"/>
        <c:lblOffset val="100"/>
        <c:noMultiLvlLbl val="0"/>
      </c:catAx>
      <c:valAx>
        <c:axId val="150872832"/>
        <c:scaling>
          <c:orientation val="minMax"/>
        </c:scaling>
        <c:delete val="0"/>
        <c:axPos val="l"/>
        <c:majorGridlines/>
        <c:numFmt formatCode="0.00" sourceLinked="1"/>
        <c:majorTickMark val="none"/>
        <c:minorTickMark val="none"/>
        <c:tickLblPos val="nextTo"/>
        <c:spPr>
          <a:ln w="6350">
            <a:noFill/>
          </a:ln>
        </c:spPr>
        <c:crossAx val="150858752"/>
        <c:crosses val="autoZero"/>
        <c:crossBetween val="between"/>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dirty="0"/>
              <a:t>2023 YILI GECELEME BAŞİ SU TÜKETİM </a:t>
            </a:r>
            <a:r>
              <a:rPr lang="tr-TR" dirty="0" smtClean="0"/>
              <a:t>MİKTARLARI( M3)</a:t>
            </a:r>
            <a:endParaRPr lang="tr-TR" dirty="0"/>
          </a:p>
        </c:rich>
      </c:tx>
      <c:overlay val="0"/>
    </c:title>
    <c:autoTitleDeleted val="0"/>
    <c:plotArea>
      <c:layout/>
      <c:barChart>
        <c:barDir val="col"/>
        <c:grouping val="clustered"/>
        <c:varyColors val="0"/>
        <c:ser>
          <c:idx val="0"/>
          <c:order val="0"/>
          <c:tx>
            <c:strRef>
              <c:f>'2023'!$B$5</c:f>
              <c:strCache>
                <c:ptCount val="1"/>
                <c:pt idx="0">
                  <c:v>Ocak</c:v>
                </c:pt>
              </c:strCache>
            </c:strRef>
          </c:tx>
          <c:invertIfNegative val="0"/>
          <c:val>
            <c:numRef>
              <c:f>'2023'!$B$16</c:f>
              <c:numCache>
                <c:formatCode>0.00</c:formatCode>
                <c:ptCount val="1"/>
              </c:numCache>
            </c:numRef>
          </c:val>
        </c:ser>
        <c:ser>
          <c:idx val="1"/>
          <c:order val="1"/>
          <c:tx>
            <c:strRef>
              <c:f>'2023'!$C$5</c:f>
              <c:strCache>
                <c:ptCount val="1"/>
                <c:pt idx="0">
                  <c:v>Şubat</c:v>
                </c:pt>
              </c:strCache>
            </c:strRef>
          </c:tx>
          <c:invertIfNegative val="0"/>
          <c:val>
            <c:numRef>
              <c:f>'2023'!$C$16</c:f>
              <c:numCache>
                <c:formatCode>0.00</c:formatCode>
                <c:ptCount val="1"/>
              </c:numCache>
            </c:numRef>
          </c:val>
        </c:ser>
        <c:ser>
          <c:idx val="2"/>
          <c:order val="2"/>
          <c:tx>
            <c:strRef>
              <c:f>'2023'!$D$5</c:f>
              <c:strCache>
                <c:ptCount val="1"/>
                <c:pt idx="0">
                  <c:v>Mart</c:v>
                </c:pt>
              </c:strCache>
            </c:strRef>
          </c:tx>
          <c:invertIfNegative val="0"/>
          <c:val>
            <c:numRef>
              <c:f>'2023'!$D$16</c:f>
              <c:numCache>
                <c:formatCode>0.00</c:formatCode>
                <c:ptCount val="1"/>
              </c:numCache>
            </c:numRef>
          </c:val>
        </c:ser>
        <c:ser>
          <c:idx val="3"/>
          <c:order val="3"/>
          <c:tx>
            <c:strRef>
              <c:f>'2023'!$E$5</c:f>
              <c:strCache>
                <c:ptCount val="1"/>
                <c:pt idx="0">
                  <c:v>Nisan</c:v>
                </c:pt>
              </c:strCache>
            </c:strRef>
          </c:tx>
          <c:invertIfNegative val="0"/>
          <c:val>
            <c:numRef>
              <c:f>'2023'!$E$16</c:f>
              <c:numCache>
                <c:formatCode>0.00</c:formatCode>
                <c:ptCount val="1"/>
                <c:pt idx="0">
                  <c:v>0.93</c:v>
                </c:pt>
              </c:numCache>
            </c:numRef>
          </c:val>
        </c:ser>
        <c:ser>
          <c:idx val="4"/>
          <c:order val="4"/>
          <c:tx>
            <c:strRef>
              <c:f>'2023'!$F$5</c:f>
              <c:strCache>
                <c:ptCount val="1"/>
                <c:pt idx="0">
                  <c:v>Mayıs</c:v>
                </c:pt>
              </c:strCache>
            </c:strRef>
          </c:tx>
          <c:invertIfNegative val="0"/>
          <c:val>
            <c:numRef>
              <c:f>'2023'!$F$16</c:f>
              <c:numCache>
                <c:formatCode>0.00</c:formatCode>
                <c:ptCount val="1"/>
                <c:pt idx="0">
                  <c:v>1</c:v>
                </c:pt>
              </c:numCache>
            </c:numRef>
          </c:val>
        </c:ser>
        <c:ser>
          <c:idx val="5"/>
          <c:order val="5"/>
          <c:tx>
            <c:strRef>
              <c:f>'2023'!$G$5</c:f>
              <c:strCache>
                <c:ptCount val="1"/>
                <c:pt idx="0">
                  <c:v>Haziran</c:v>
                </c:pt>
              </c:strCache>
            </c:strRef>
          </c:tx>
          <c:invertIfNegative val="0"/>
          <c:val>
            <c:numRef>
              <c:f>'2023'!$G$16</c:f>
              <c:numCache>
                <c:formatCode>0.00</c:formatCode>
                <c:ptCount val="1"/>
                <c:pt idx="0">
                  <c:v>1</c:v>
                </c:pt>
              </c:numCache>
            </c:numRef>
          </c:val>
        </c:ser>
        <c:ser>
          <c:idx val="6"/>
          <c:order val="6"/>
          <c:tx>
            <c:strRef>
              <c:f>'2023'!$H$5</c:f>
              <c:strCache>
                <c:ptCount val="1"/>
                <c:pt idx="0">
                  <c:v>Temmuz</c:v>
                </c:pt>
              </c:strCache>
            </c:strRef>
          </c:tx>
          <c:invertIfNegative val="0"/>
          <c:val>
            <c:numRef>
              <c:f>'2023'!$H$16</c:f>
              <c:numCache>
                <c:formatCode>0.00</c:formatCode>
                <c:ptCount val="1"/>
                <c:pt idx="0">
                  <c:v>1</c:v>
                </c:pt>
              </c:numCache>
            </c:numRef>
          </c:val>
        </c:ser>
        <c:ser>
          <c:idx val="7"/>
          <c:order val="7"/>
          <c:tx>
            <c:strRef>
              <c:f>'2023'!$I$5</c:f>
              <c:strCache>
                <c:ptCount val="1"/>
                <c:pt idx="0">
                  <c:v>Ağustos</c:v>
                </c:pt>
              </c:strCache>
            </c:strRef>
          </c:tx>
          <c:invertIfNegative val="0"/>
          <c:val>
            <c:numRef>
              <c:f>'2023'!$I$16</c:f>
              <c:numCache>
                <c:formatCode>0.00</c:formatCode>
                <c:ptCount val="1"/>
                <c:pt idx="0">
                  <c:v>1</c:v>
                </c:pt>
              </c:numCache>
            </c:numRef>
          </c:val>
        </c:ser>
        <c:ser>
          <c:idx val="8"/>
          <c:order val="8"/>
          <c:tx>
            <c:strRef>
              <c:f>'2023'!$J$5</c:f>
              <c:strCache>
                <c:ptCount val="1"/>
                <c:pt idx="0">
                  <c:v>Eylül</c:v>
                </c:pt>
              </c:strCache>
            </c:strRef>
          </c:tx>
          <c:invertIfNegative val="0"/>
          <c:val>
            <c:numRef>
              <c:f>'2023'!$J$16</c:f>
              <c:numCache>
                <c:formatCode>0.00</c:formatCode>
                <c:ptCount val="1"/>
                <c:pt idx="0">
                  <c:v>1</c:v>
                </c:pt>
              </c:numCache>
            </c:numRef>
          </c:val>
        </c:ser>
        <c:ser>
          <c:idx val="9"/>
          <c:order val="9"/>
          <c:tx>
            <c:strRef>
              <c:f>'2023'!$K$5</c:f>
              <c:strCache>
                <c:ptCount val="1"/>
                <c:pt idx="0">
                  <c:v>Ekim</c:v>
                </c:pt>
              </c:strCache>
            </c:strRef>
          </c:tx>
          <c:invertIfNegative val="0"/>
          <c:val>
            <c:numRef>
              <c:f>'2023'!$K$16</c:f>
              <c:numCache>
                <c:formatCode>0.00</c:formatCode>
                <c:ptCount val="1"/>
              </c:numCache>
            </c:numRef>
          </c:val>
        </c:ser>
        <c:ser>
          <c:idx val="10"/>
          <c:order val="10"/>
          <c:tx>
            <c:strRef>
              <c:f>'2023'!$L$5</c:f>
              <c:strCache>
                <c:ptCount val="1"/>
                <c:pt idx="0">
                  <c:v>Kasım</c:v>
                </c:pt>
              </c:strCache>
            </c:strRef>
          </c:tx>
          <c:invertIfNegative val="0"/>
          <c:val>
            <c:numRef>
              <c:f>'2023'!$L$16</c:f>
              <c:numCache>
                <c:formatCode>0.00</c:formatCode>
                <c:ptCount val="1"/>
              </c:numCache>
            </c:numRef>
          </c:val>
        </c:ser>
        <c:ser>
          <c:idx val="11"/>
          <c:order val="11"/>
          <c:tx>
            <c:strRef>
              <c:f>'2023'!$M$5</c:f>
              <c:strCache>
                <c:ptCount val="1"/>
                <c:pt idx="0">
                  <c:v>Aralık</c:v>
                </c:pt>
              </c:strCache>
            </c:strRef>
          </c:tx>
          <c:invertIfNegative val="0"/>
          <c:val>
            <c:numRef>
              <c:f>'2023'!$M$16</c:f>
              <c:numCache>
                <c:formatCode>0.00</c:formatCode>
                <c:ptCount val="1"/>
              </c:numCache>
            </c:numRef>
          </c:val>
        </c:ser>
        <c:dLbls>
          <c:showLegendKey val="0"/>
          <c:showVal val="0"/>
          <c:showCatName val="0"/>
          <c:showSerName val="0"/>
          <c:showPercent val="0"/>
          <c:showBubbleSize val="0"/>
        </c:dLbls>
        <c:gapWidth val="75"/>
        <c:overlap val="-25"/>
        <c:axId val="150922752"/>
        <c:axId val="150924288"/>
      </c:barChart>
      <c:catAx>
        <c:axId val="150922752"/>
        <c:scaling>
          <c:orientation val="minMax"/>
        </c:scaling>
        <c:delete val="0"/>
        <c:axPos val="b"/>
        <c:majorTickMark val="none"/>
        <c:minorTickMark val="none"/>
        <c:tickLblPos val="nextTo"/>
        <c:crossAx val="150924288"/>
        <c:crosses val="autoZero"/>
        <c:auto val="1"/>
        <c:lblAlgn val="ctr"/>
        <c:lblOffset val="100"/>
        <c:noMultiLvlLbl val="0"/>
      </c:catAx>
      <c:valAx>
        <c:axId val="150924288"/>
        <c:scaling>
          <c:orientation val="minMax"/>
        </c:scaling>
        <c:delete val="0"/>
        <c:axPos val="l"/>
        <c:majorGridlines/>
        <c:numFmt formatCode="0.00" sourceLinked="1"/>
        <c:majorTickMark val="none"/>
        <c:minorTickMark val="none"/>
        <c:tickLblPos val="nextTo"/>
        <c:crossAx val="150922752"/>
        <c:crosses val="autoZero"/>
        <c:crossBetween val="between"/>
      </c:valAx>
    </c:plotArea>
    <c:legend>
      <c:legendPos val="b"/>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64DA2-9997-46A7-9BAA-8F94659AAF59}" type="datetimeFigureOut">
              <a:rPr lang="tr-TR" smtClean="0"/>
              <a:t>9.01.2025</a:t>
            </a:fld>
            <a:endParaRPr lang="tr-TR"/>
          </a:p>
        </p:txBody>
      </p:sp>
      <p:sp>
        <p:nvSpPr>
          <p:cNvPr id="4" name="Slayt Görüntüsü Yer Tutucusu 3"/>
          <p:cNvSpPr>
            <a:spLocks noGrp="1" noRot="1" noChangeAspect="1"/>
          </p:cNvSpPr>
          <p:nvPr>
            <p:ph type="sldImg" idx="2"/>
          </p:nvPr>
        </p:nvSpPr>
        <p:spPr>
          <a:xfrm>
            <a:off x="608013" y="685800"/>
            <a:ext cx="5641975"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3E1F8-04C5-4340-B75E-A23C0DDD4135}" type="slidenum">
              <a:rPr lang="tr-TR" smtClean="0"/>
              <a:t>‹#›</a:t>
            </a:fld>
            <a:endParaRPr lang="tr-TR"/>
          </a:p>
        </p:txBody>
      </p:sp>
    </p:spTree>
    <p:extLst>
      <p:ext uri="{BB962C8B-B14F-4D97-AF65-F5344CB8AC3E}">
        <p14:creationId xmlns:p14="http://schemas.microsoft.com/office/powerpoint/2010/main" val="1852459281"/>
      </p:ext>
    </p:extLst>
  </p:cSld>
  <p:clrMap bg1="lt1" tx1="dk1" bg2="lt2" tx2="dk2" accent1="accent1" accent2="accent2" accent3="accent3" accent4="accent4" accent5="accent5" accent6="accent6" hlink="hlink" folHlink="folHlink"/>
  <p:notesStyle>
    <a:lvl1pPr marL="0" algn="l" defTabSz="1091336" rtl="0" eaLnBrk="1" latinLnBrk="0" hangingPunct="1">
      <a:defRPr sz="1400" kern="1200">
        <a:solidFill>
          <a:schemeClr val="tx1"/>
        </a:solidFill>
        <a:latin typeface="+mn-lt"/>
        <a:ea typeface="+mn-ea"/>
        <a:cs typeface="+mn-cs"/>
      </a:defRPr>
    </a:lvl1pPr>
    <a:lvl2pPr marL="545668" algn="l" defTabSz="1091336" rtl="0" eaLnBrk="1" latinLnBrk="0" hangingPunct="1">
      <a:defRPr sz="1400" kern="1200">
        <a:solidFill>
          <a:schemeClr val="tx1"/>
        </a:solidFill>
        <a:latin typeface="+mn-lt"/>
        <a:ea typeface="+mn-ea"/>
        <a:cs typeface="+mn-cs"/>
      </a:defRPr>
    </a:lvl2pPr>
    <a:lvl3pPr marL="1091336" algn="l" defTabSz="1091336" rtl="0" eaLnBrk="1" latinLnBrk="0" hangingPunct="1">
      <a:defRPr sz="1400" kern="1200">
        <a:solidFill>
          <a:schemeClr val="tx1"/>
        </a:solidFill>
        <a:latin typeface="+mn-lt"/>
        <a:ea typeface="+mn-ea"/>
        <a:cs typeface="+mn-cs"/>
      </a:defRPr>
    </a:lvl3pPr>
    <a:lvl4pPr marL="1637005" algn="l" defTabSz="1091336" rtl="0" eaLnBrk="1" latinLnBrk="0" hangingPunct="1">
      <a:defRPr sz="1400" kern="1200">
        <a:solidFill>
          <a:schemeClr val="tx1"/>
        </a:solidFill>
        <a:latin typeface="+mn-lt"/>
        <a:ea typeface="+mn-ea"/>
        <a:cs typeface="+mn-cs"/>
      </a:defRPr>
    </a:lvl4pPr>
    <a:lvl5pPr marL="2182673" algn="l" defTabSz="1091336" rtl="0" eaLnBrk="1" latinLnBrk="0" hangingPunct="1">
      <a:defRPr sz="1400" kern="1200">
        <a:solidFill>
          <a:schemeClr val="tx1"/>
        </a:solidFill>
        <a:latin typeface="+mn-lt"/>
        <a:ea typeface="+mn-ea"/>
        <a:cs typeface="+mn-cs"/>
      </a:defRPr>
    </a:lvl5pPr>
    <a:lvl6pPr marL="2728341" algn="l" defTabSz="1091336" rtl="0" eaLnBrk="1" latinLnBrk="0" hangingPunct="1">
      <a:defRPr sz="1400" kern="1200">
        <a:solidFill>
          <a:schemeClr val="tx1"/>
        </a:solidFill>
        <a:latin typeface="+mn-lt"/>
        <a:ea typeface="+mn-ea"/>
        <a:cs typeface="+mn-cs"/>
      </a:defRPr>
    </a:lvl6pPr>
    <a:lvl7pPr marL="3274009" algn="l" defTabSz="1091336" rtl="0" eaLnBrk="1" latinLnBrk="0" hangingPunct="1">
      <a:defRPr sz="1400" kern="1200">
        <a:solidFill>
          <a:schemeClr val="tx1"/>
        </a:solidFill>
        <a:latin typeface="+mn-lt"/>
        <a:ea typeface="+mn-ea"/>
        <a:cs typeface="+mn-cs"/>
      </a:defRPr>
    </a:lvl7pPr>
    <a:lvl8pPr marL="3819677" algn="l" defTabSz="1091336" rtl="0" eaLnBrk="1" latinLnBrk="0" hangingPunct="1">
      <a:defRPr sz="1400" kern="1200">
        <a:solidFill>
          <a:schemeClr val="tx1"/>
        </a:solidFill>
        <a:latin typeface="+mn-lt"/>
        <a:ea typeface="+mn-ea"/>
        <a:cs typeface="+mn-cs"/>
      </a:defRPr>
    </a:lvl8pPr>
    <a:lvl9pPr marL="4365346" algn="l" defTabSz="109133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08013" y="685800"/>
            <a:ext cx="5641975"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33E1F8-04C5-4340-B75E-A23C0DDD4135}" type="slidenum">
              <a:rPr lang="tr-TR" smtClean="0"/>
              <a:t>5</a:t>
            </a:fld>
            <a:endParaRPr lang="tr-TR"/>
          </a:p>
        </p:txBody>
      </p:sp>
    </p:spTree>
    <p:extLst>
      <p:ext uri="{BB962C8B-B14F-4D97-AF65-F5344CB8AC3E}">
        <p14:creationId xmlns:p14="http://schemas.microsoft.com/office/powerpoint/2010/main" val="136296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08013" y="685800"/>
            <a:ext cx="5641975"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33E1F8-04C5-4340-B75E-A23C0DDD4135}" type="slidenum">
              <a:rPr lang="tr-TR" smtClean="0"/>
              <a:t>22</a:t>
            </a:fld>
            <a:endParaRPr lang="tr-TR"/>
          </a:p>
        </p:txBody>
      </p:sp>
    </p:spTree>
    <p:extLst>
      <p:ext uri="{BB962C8B-B14F-4D97-AF65-F5344CB8AC3E}">
        <p14:creationId xmlns:p14="http://schemas.microsoft.com/office/powerpoint/2010/main" val="311190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8900729" y="0"/>
            <a:ext cx="2980121" cy="7218363"/>
          </a:xfrm>
          <a:prstGeom prst="rect">
            <a:avLst/>
          </a:prstGeom>
        </p:spPr>
      </p:pic>
      <p:sp>
        <p:nvSpPr>
          <p:cNvPr id="3" name="Subtitle 2"/>
          <p:cNvSpPr>
            <a:spLocks noGrp="1"/>
          </p:cNvSpPr>
          <p:nvPr>
            <p:ph type="subTitle" idx="1"/>
          </p:nvPr>
        </p:nvSpPr>
        <p:spPr>
          <a:xfrm>
            <a:off x="3168227" y="3769590"/>
            <a:ext cx="5148368" cy="2245713"/>
          </a:xfrm>
        </p:spPr>
        <p:txBody>
          <a:bodyPr anchor="t">
            <a:normAutofit/>
          </a:bodyPr>
          <a:lstStyle>
            <a:lvl1pPr marL="0" indent="0" algn="r">
              <a:buNone/>
              <a:defRPr sz="1700">
                <a:solidFill>
                  <a:schemeClr val="tx2"/>
                </a:solidFill>
              </a:defRPr>
            </a:lvl1pPr>
            <a:lvl2pPr marL="545668" indent="0" algn="ctr">
              <a:buNone/>
              <a:defRPr>
                <a:solidFill>
                  <a:schemeClr val="tx1">
                    <a:tint val="75000"/>
                  </a:schemeClr>
                </a:solidFill>
              </a:defRPr>
            </a:lvl2pPr>
            <a:lvl3pPr marL="1091336" indent="0" algn="ctr">
              <a:buNone/>
              <a:defRPr>
                <a:solidFill>
                  <a:schemeClr val="tx1">
                    <a:tint val="75000"/>
                  </a:schemeClr>
                </a:solidFill>
              </a:defRPr>
            </a:lvl3pPr>
            <a:lvl4pPr marL="1637005" indent="0" algn="ctr">
              <a:buNone/>
              <a:defRPr>
                <a:solidFill>
                  <a:schemeClr val="tx1">
                    <a:tint val="75000"/>
                  </a:schemeClr>
                </a:solidFill>
              </a:defRPr>
            </a:lvl4pPr>
            <a:lvl5pPr marL="2182673" indent="0" algn="ctr">
              <a:buNone/>
              <a:defRPr>
                <a:solidFill>
                  <a:schemeClr val="tx1">
                    <a:tint val="75000"/>
                  </a:schemeClr>
                </a:solidFill>
              </a:defRPr>
            </a:lvl5pPr>
            <a:lvl6pPr marL="2728341" indent="0" algn="ctr">
              <a:buNone/>
              <a:defRPr>
                <a:solidFill>
                  <a:schemeClr val="tx1">
                    <a:tint val="75000"/>
                  </a:schemeClr>
                </a:solidFill>
              </a:defRPr>
            </a:lvl6pPr>
            <a:lvl7pPr marL="3274009" indent="0" algn="ctr">
              <a:buNone/>
              <a:defRPr>
                <a:solidFill>
                  <a:schemeClr val="tx1">
                    <a:tint val="75000"/>
                  </a:schemeClr>
                </a:solidFill>
              </a:defRPr>
            </a:lvl7pPr>
            <a:lvl8pPr marL="3819677" indent="0" algn="ctr">
              <a:buNone/>
              <a:defRPr>
                <a:solidFill>
                  <a:schemeClr val="tx1">
                    <a:tint val="75000"/>
                  </a:schemeClr>
                </a:solidFill>
              </a:defRPr>
            </a:lvl8pPr>
            <a:lvl9pPr marL="4365346"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6" name="Title 15"/>
          <p:cNvSpPr>
            <a:spLocks noGrp="1"/>
          </p:cNvSpPr>
          <p:nvPr>
            <p:ph type="title"/>
          </p:nvPr>
        </p:nvSpPr>
        <p:spPr>
          <a:xfrm>
            <a:off x="3168227" y="1523877"/>
            <a:ext cx="5148368" cy="2245713"/>
          </a:xfrm>
        </p:spPr>
        <p:txBody>
          <a:bodyPr anchor="b"/>
          <a:lstStyle/>
          <a:p>
            <a:r>
              <a:rPr lang="tr-TR" smtClean="0"/>
              <a:t>Asıl başlık stili için tıklatın</a:t>
            </a:r>
            <a:endParaRPr lang="en-US" dirty="0"/>
          </a:p>
        </p:txBody>
      </p:sp>
      <p:sp>
        <p:nvSpPr>
          <p:cNvPr id="13" name="Date Placeholder 12"/>
          <p:cNvSpPr>
            <a:spLocks noGrp="1"/>
          </p:cNvSpPr>
          <p:nvPr>
            <p:ph type="dt" sz="half" idx="10"/>
          </p:nvPr>
        </p:nvSpPr>
        <p:spPr>
          <a:xfrm>
            <a:off x="4655397" y="6763875"/>
            <a:ext cx="3663261" cy="133672"/>
          </a:xfrm>
        </p:spPr>
        <p:txBody>
          <a:bodyPr/>
          <a:lstStyle/>
          <a:p>
            <a:fld id="{A23720DD-5B6D-40BF-8493-A6B52D484E6B}" type="datetimeFigureOut">
              <a:rPr lang="tr-TR" smtClean="0"/>
              <a:t>9.01.2025</a:t>
            </a:fld>
            <a:endParaRPr lang="tr-TR"/>
          </a:p>
        </p:txBody>
      </p:sp>
      <p:sp>
        <p:nvSpPr>
          <p:cNvPr id="14" name="Slide Number Placeholder 13"/>
          <p:cNvSpPr>
            <a:spLocks noGrp="1"/>
          </p:cNvSpPr>
          <p:nvPr>
            <p:ph type="sldNum" sz="quarter" idx="11"/>
          </p:nvPr>
        </p:nvSpPr>
        <p:spPr>
          <a:xfrm>
            <a:off x="8335014" y="6737139"/>
            <a:ext cx="594043" cy="160408"/>
          </a:xfrm>
        </p:spPr>
        <p:txBody>
          <a:bodyPr/>
          <a:lstStyle>
            <a:lvl1pPr algn="r">
              <a:defRPr/>
            </a:lvl1pPr>
          </a:lstStyle>
          <a:p>
            <a:fld id="{F302176B-0E47-46AC-8F43-DAB4B8A37D06}" type="slidenum">
              <a:rPr lang="tr-TR" smtClean="0"/>
              <a:t>‹#›</a:t>
            </a:fld>
            <a:endParaRPr lang="tr-TR"/>
          </a:p>
        </p:txBody>
      </p:sp>
      <p:sp>
        <p:nvSpPr>
          <p:cNvPr id="15" name="Footer Placeholder 14"/>
          <p:cNvSpPr>
            <a:spLocks noGrp="1"/>
          </p:cNvSpPr>
          <p:nvPr>
            <p:ph type="ftr" sz="quarter" idx="12"/>
          </p:nvPr>
        </p:nvSpPr>
        <p:spPr>
          <a:xfrm>
            <a:off x="4653334" y="6627093"/>
            <a:ext cx="3665324" cy="160408"/>
          </a:xfrm>
        </p:spPr>
        <p:txBody>
          <a:bodyPr/>
          <a:lstStyle/>
          <a:p>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23720DD-5B6D-40BF-8493-A6B52D484E6B}" type="datetimeFigureOut">
              <a:rPr lang="tr-TR" smtClean="0"/>
              <a:t>9.01.2025</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616" y="289070"/>
            <a:ext cx="2673191" cy="6159001"/>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594042" y="289070"/>
            <a:ext cx="7821560" cy="6159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23720DD-5B6D-40BF-8493-A6B52D484E6B}" type="datetimeFigureOut">
              <a:rPr lang="tr-TR" smtClean="0"/>
              <a:t>9.01.2025</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43" y="481225"/>
            <a:ext cx="4752340" cy="6015301"/>
          </a:xfrm>
        </p:spPr>
        <p:txBody>
          <a:bodyPr/>
          <a:lstStyle>
            <a:lvl5pPr>
              <a:defRPr/>
            </a:lvl5pPr>
            <a:lvl6pPr>
              <a:defRPr/>
            </a:lvl6pPr>
            <a:lvl7pPr>
              <a:defRPr/>
            </a:lvl7pPr>
            <a:lvl8pPr>
              <a:defRPr/>
            </a:lvl8pPr>
            <a:lvl9pP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Title 15"/>
          <p:cNvSpPr>
            <a:spLocks noGrp="1"/>
          </p:cNvSpPr>
          <p:nvPr>
            <p:ph type="title"/>
          </p:nvPr>
        </p:nvSpPr>
        <p:spPr/>
        <p:txBody>
          <a:bodyPr/>
          <a:lstStyle/>
          <a:p>
            <a:r>
              <a:rPr lang="tr-TR" smtClean="0"/>
              <a:t>Asıl başlık stili için tıklatın</a:t>
            </a:r>
            <a:endParaRPr lang="en-US"/>
          </a:p>
        </p:txBody>
      </p:sp>
      <p:sp>
        <p:nvSpPr>
          <p:cNvPr id="10" name="Date Placeholder 9"/>
          <p:cNvSpPr>
            <a:spLocks noGrp="1"/>
          </p:cNvSpPr>
          <p:nvPr>
            <p:ph type="dt" sz="half" idx="10"/>
          </p:nvPr>
        </p:nvSpPr>
        <p:spPr/>
        <p:txBody>
          <a:bodyPr/>
          <a:lstStyle/>
          <a:p>
            <a:fld id="{A23720DD-5B6D-40BF-8493-A6B52D484E6B}" type="datetimeFigureOut">
              <a:rPr lang="tr-TR" smtClean="0"/>
              <a:t>9.01.2025</a:t>
            </a:fld>
            <a:endParaRPr lang="tr-TR"/>
          </a:p>
        </p:txBody>
      </p:sp>
      <p:sp>
        <p:nvSpPr>
          <p:cNvPr id="11" name="Slide Number Placeholder 10"/>
          <p:cNvSpPr>
            <a:spLocks noGrp="1"/>
          </p:cNvSpPr>
          <p:nvPr>
            <p:ph type="sldNum" sz="quarter" idx="11"/>
          </p:nvPr>
        </p:nvSpPr>
        <p:spPr/>
        <p:txBody>
          <a:bodyPr/>
          <a:lstStyle/>
          <a:p>
            <a:fld id="{F302176B-0E47-46AC-8F43-DAB4B8A37D06}" type="slidenum">
              <a:rPr lang="tr-TR" smtClean="0"/>
              <a:t>‹#›</a:t>
            </a:fld>
            <a:endParaRPr lang="tr-TR"/>
          </a:p>
        </p:txBody>
      </p:sp>
      <p:sp>
        <p:nvSpPr>
          <p:cNvPr id="12" name="Footer Placeholder 11"/>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8910638" y="0"/>
            <a:ext cx="2980121" cy="7218363"/>
          </a:xfrm>
          <a:prstGeom prst="rect">
            <a:avLst/>
          </a:prstGeom>
        </p:spPr>
      </p:pic>
      <p:sp>
        <p:nvSpPr>
          <p:cNvPr id="12" name="Date Placeholder 11"/>
          <p:cNvSpPr>
            <a:spLocks noGrp="1"/>
          </p:cNvSpPr>
          <p:nvPr>
            <p:ph type="dt" sz="half" idx="10"/>
          </p:nvPr>
        </p:nvSpPr>
        <p:spPr>
          <a:xfrm>
            <a:off x="1091142" y="6763875"/>
            <a:ext cx="3663261" cy="133672"/>
          </a:xfrm>
        </p:spPr>
        <p:txBody>
          <a:bodyPr/>
          <a:lstStyle/>
          <a:p>
            <a:fld id="{A23720DD-5B6D-40BF-8493-A6B52D484E6B}" type="datetimeFigureOut">
              <a:rPr lang="tr-TR" smtClean="0"/>
              <a:t>9.01.2025</a:t>
            </a:fld>
            <a:endParaRPr lang="tr-TR"/>
          </a:p>
        </p:txBody>
      </p:sp>
      <p:sp>
        <p:nvSpPr>
          <p:cNvPr id="13" name="Slide Number Placeholder 12"/>
          <p:cNvSpPr>
            <a:spLocks noGrp="1"/>
          </p:cNvSpPr>
          <p:nvPr>
            <p:ph type="sldNum" sz="quarter" idx="11"/>
          </p:nvPr>
        </p:nvSpPr>
        <p:spPr>
          <a:xfrm>
            <a:off x="5348446" y="6737139"/>
            <a:ext cx="693050" cy="160408"/>
          </a:xfrm>
        </p:spPr>
        <p:txBody>
          <a:bodyPr/>
          <a:lstStyle/>
          <a:p>
            <a:fld id="{F302176B-0E47-46AC-8F43-DAB4B8A37D06}" type="slidenum">
              <a:rPr lang="tr-TR" smtClean="0"/>
              <a:t>‹#›</a:t>
            </a:fld>
            <a:endParaRPr lang="tr-TR"/>
          </a:p>
        </p:txBody>
      </p:sp>
      <p:sp>
        <p:nvSpPr>
          <p:cNvPr id="14" name="Footer Placeholder 13"/>
          <p:cNvSpPr>
            <a:spLocks noGrp="1"/>
          </p:cNvSpPr>
          <p:nvPr>
            <p:ph type="ftr" sz="quarter" idx="12"/>
          </p:nvPr>
        </p:nvSpPr>
        <p:spPr>
          <a:xfrm>
            <a:off x="1089079" y="6627093"/>
            <a:ext cx="3665324" cy="160408"/>
          </a:xfrm>
        </p:spPr>
        <p:txBody>
          <a:bodyPr/>
          <a:lstStyle/>
          <a:p>
            <a:endParaRPr lang="tr-TR"/>
          </a:p>
        </p:txBody>
      </p:sp>
      <p:sp>
        <p:nvSpPr>
          <p:cNvPr id="15" name="Title 14"/>
          <p:cNvSpPr>
            <a:spLocks noGrp="1"/>
          </p:cNvSpPr>
          <p:nvPr>
            <p:ph type="title"/>
          </p:nvPr>
        </p:nvSpPr>
        <p:spPr>
          <a:xfrm>
            <a:off x="594042" y="1924897"/>
            <a:ext cx="4158298" cy="1844693"/>
          </a:xfrm>
        </p:spPr>
        <p:txBody>
          <a:bodyPr anchor="b"/>
          <a:lstStyle/>
          <a:p>
            <a:r>
              <a:rPr lang="tr-TR" smtClean="0"/>
              <a:t>Asıl başlık stili için tıklatın</a:t>
            </a:r>
            <a:endParaRPr lang="en-US"/>
          </a:p>
        </p:txBody>
      </p:sp>
      <p:sp>
        <p:nvSpPr>
          <p:cNvPr id="3" name="Text Placeholder 2"/>
          <p:cNvSpPr>
            <a:spLocks noGrp="1"/>
          </p:cNvSpPr>
          <p:nvPr>
            <p:ph type="body" sz="quarter" idx="13"/>
          </p:nvPr>
        </p:nvSpPr>
        <p:spPr>
          <a:xfrm>
            <a:off x="594043" y="3766247"/>
            <a:ext cx="4158616" cy="1536472"/>
          </a:xfrm>
        </p:spPr>
        <p:txBody>
          <a:bodyPr anchor="t">
            <a:normAutofit/>
          </a:bodyPr>
          <a:lstStyle>
            <a:lvl1pPr marL="0" indent="0" algn="r" defTabSz="1091336" rtl="0" eaLnBrk="1" latinLnBrk="0" hangingPunct="1">
              <a:spcBef>
                <a:spcPct val="20000"/>
              </a:spcBef>
              <a:buClr>
                <a:schemeClr val="tx1">
                  <a:lumMod val="50000"/>
                  <a:lumOff val="50000"/>
                </a:schemeClr>
              </a:buClr>
              <a:buFont typeface="Wingdings" pitchFamily="2" charset="2"/>
              <a:buNone/>
              <a:defRPr lang="en-US" sz="1700" kern="1200" dirty="0" smtClean="0">
                <a:solidFill>
                  <a:schemeClr val="tx2"/>
                </a:solidFill>
                <a:latin typeface="+mn-lt"/>
                <a:ea typeface="+mn-ea"/>
                <a:cs typeface="+mn-cs"/>
              </a:defRPr>
            </a:lvl1pPr>
          </a:lstStyle>
          <a:p>
            <a:pPr lvl="0"/>
            <a:r>
              <a:rPr lang="tr-TR" smtClean="0"/>
              <a:t>Asıl metin stillerini düzenlemek için tıklatın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4043" y="3609182"/>
            <a:ext cx="4059290" cy="2807141"/>
          </a:xfrm>
        </p:spPr>
        <p:txBody>
          <a:bodyPr>
            <a:normAutofit/>
          </a:bodyPr>
          <a:lstStyle>
            <a:lvl1pPr marL="272834" indent="-218267">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4043" y="481224"/>
            <a:ext cx="4059290" cy="2807141"/>
          </a:xfrm>
        </p:spPr>
        <p:txBody>
          <a:bodyPr>
            <a:normAutofit/>
          </a:bodyPr>
          <a:lstStyle>
            <a:lvl1pPr marL="272834" indent="-218267">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itle 1"/>
          <p:cNvSpPr>
            <a:spLocks noGrp="1"/>
          </p:cNvSpPr>
          <p:nvPr>
            <p:ph type="title"/>
          </p:nvPr>
        </p:nvSpPr>
        <p:spPr>
          <a:xfrm>
            <a:off x="6336453" y="481225"/>
            <a:ext cx="3663262" cy="6015301"/>
          </a:xfrm>
        </p:spPr>
        <p:txBody>
          <a:bodyPr/>
          <a:lstStyle/>
          <a:p>
            <a:r>
              <a:rPr lang="tr-TR" smtClean="0"/>
              <a:t>Asıl başlık stili için tıklatın</a:t>
            </a:r>
            <a:endParaRPr lang="en-US"/>
          </a:p>
        </p:txBody>
      </p:sp>
      <p:sp>
        <p:nvSpPr>
          <p:cNvPr id="9" name="Date Placeholder 8"/>
          <p:cNvSpPr>
            <a:spLocks noGrp="1"/>
          </p:cNvSpPr>
          <p:nvPr>
            <p:ph type="dt" sz="half" idx="10"/>
          </p:nvPr>
        </p:nvSpPr>
        <p:spPr/>
        <p:txBody>
          <a:bodyPr/>
          <a:lstStyle/>
          <a:p>
            <a:fld id="{A23720DD-5B6D-40BF-8493-A6B52D484E6B}" type="datetimeFigureOut">
              <a:rPr lang="tr-TR" smtClean="0"/>
              <a:t>9.01.2025</a:t>
            </a:fld>
            <a:endParaRPr lang="tr-TR"/>
          </a:p>
        </p:txBody>
      </p:sp>
      <p:sp>
        <p:nvSpPr>
          <p:cNvPr id="13" name="Slide Number Placeholder 12"/>
          <p:cNvSpPr>
            <a:spLocks noGrp="1"/>
          </p:cNvSpPr>
          <p:nvPr>
            <p:ph type="sldNum" sz="quarter" idx="11"/>
          </p:nvPr>
        </p:nvSpPr>
        <p:spPr/>
        <p:txBody>
          <a:bodyPr/>
          <a:lstStyle/>
          <a:p>
            <a:fld id="{F302176B-0E47-46AC-8F43-DAB4B8A37D06}" type="slidenum">
              <a:rPr lang="tr-TR" smtClean="0"/>
              <a:t>‹#›</a:t>
            </a:fld>
            <a:endParaRPr lang="tr-TR"/>
          </a:p>
        </p:txBody>
      </p:sp>
      <p:sp>
        <p:nvSpPr>
          <p:cNvPr id="14" name="Footer Placeholder 13"/>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042" y="289701"/>
            <a:ext cx="4653333" cy="432767"/>
          </a:xfrm>
        </p:spPr>
        <p:txBody>
          <a:bodyPr anchor="b">
            <a:noAutofit/>
          </a:bodyPr>
          <a:lstStyle>
            <a:lvl1pPr marL="0" indent="0" algn="ctr">
              <a:buNone/>
              <a:defRPr sz="1700" b="0">
                <a:solidFill>
                  <a:schemeClr val="tx2"/>
                </a:solidFill>
              </a:defRPr>
            </a:lvl1pPr>
            <a:lvl2pPr marL="545668" indent="0">
              <a:buNone/>
              <a:defRPr sz="2400" b="1"/>
            </a:lvl2pPr>
            <a:lvl3pPr marL="1091336" indent="0">
              <a:buNone/>
              <a:defRPr sz="2100" b="1"/>
            </a:lvl3pPr>
            <a:lvl4pPr marL="1637005" indent="0">
              <a:buNone/>
              <a:defRPr sz="1900" b="1"/>
            </a:lvl4pPr>
            <a:lvl5pPr marL="2182673" indent="0">
              <a:buNone/>
              <a:defRPr sz="1900" b="1"/>
            </a:lvl5pPr>
            <a:lvl6pPr marL="2728341" indent="0">
              <a:buNone/>
              <a:defRPr sz="1900" b="1"/>
            </a:lvl6pPr>
            <a:lvl7pPr marL="3274009" indent="0">
              <a:buNone/>
              <a:defRPr sz="1900" b="1"/>
            </a:lvl7pPr>
            <a:lvl8pPr marL="3819677" indent="0">
              <a:buNone/>
              <a:defRPr sz="1900" b="1"/>
            </a:lvl8pPr>
            <a:lvl9pPr marL="4365346" indent="0">
              <a:buNone/>
              <a:defRPr sz="1900" b="1"/>
            </a:lvl9pPr>
          </a:lstStyle>
          <a:p>
            <a:pPr lvl="0"/>
            <a:r>
              <a:rPr lang="tr-TR" smtClean="0"/>
              <a:t>Asıl metin stillerini düzenlemek için tıklatın</a:t>
            </a:r>
          </a:p>
        </p:txBody>
      </p:sp>
      <p:sp>
        <p:nvSpPr>
          <p:cNvPr id="4" name="Content Placeholder 3"/>
          <p:cNvSpPr>
            <a:spLocks noGrp="1"/>
          </p:cNvSpPr>
          <p:nvPr>
            <p:ph sz="half" idx="2"/>
          </p:nvPr>
        </p:nvSpPr>
        <p:spPr>
          <a:xfrm>
            <a:off x="594042" y="710772"/>
            <a:ext cx="4653333" cy="2657797"/>
          </a:xfrm>
        </p:spPr>
        <p:txBody>
          <a:bodyPr anchor="t">
            <a:normAutofit/>
          </a:bodyPr>
          <a:lstStyle>
            <a:lvl1pPr marL="272834" indent="-218267">
              <a:defRPr sz="1700"/>
            </a:lvl1pPr>
            <a:lvl2pPr>
              <a:defRPr sz="1700"/>
            </a:lvl2pPr>
            <a:lvl3pPr>
              <a:defRPr sz="1700"/>
            </a:lvl3pPr>
            <a:lvl4pPr>
              <a:defRPr sz="1700" baseline="0"/>
            </a:lvl4pPr>
            <a:lvl5pPr>
              <a:buFont typeface="Wingdings" pitchFamily="2" charset="2"/>
              <a:buChar char="§"/>
              <a:defRPr sz="1700"/>
            </a:lvl5pPr>
            <a:lvl6pPr>
              <a:buFont typeface="Wingdings" pitchFamily="2" charset="2"/>
              <a:buChar cha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Text Placeholder 4"/>
          <p:cNvSpPr>
            <a:spLocks noGrp="1"/>
          </p:cNvSpPr>
          <p:nvPr>
            <p:ph type="body" sz="quarter" idx="3"/>
          </p:nvPr>
        </p:nvSpPr>
        <p:spPr>
          <a:xfrm>
            <a:off x="594041" y="3609182"/>
            <a:ext cx="4653333" cy="432767"/>
          </a:xfrm>
        </p:spPr>
        <p:txBody>
          <a:bodyPr anchor="b">
            <a:noAutofit/>
          </a:bodyPr>
          <a:lstStyle>
            <a:lvl1pPr marL="0" indent="0" algn="ctr">
              <a:buNone/>
              <a:defRPr sz="1700" b="0">
                <a:solidFill>
                  <a:schemeClr val="tx2"/>
                </a:solidFill>
              </a:defRPr>
            </a:lvl1pPr>
            <a:lvl2pPr marL="545668" indent="0">
              <a:buNone/>
              <a:defRPr sz="2400" b="1"/>
            </a:lvl2pPr>
            <a:lvl3pPr marL="1091336" indent="0">
              <a:buNone/>
              <a:defRPr sz="2100" b="1"/>
            </a:lvl3pPr>
            <a:lvl4pPr marL="1637005" indent="0">
              <a:buNone/>
              <a:defRPr sz="1900" b="1"/>
            </a:lvl4pPr>
            <a:lvl5pPr marL="2182673" indent="0">
              <a:buNone/>
              <a:defRPr sz="1900" b="1"/>
            </a:lvl5pPr>
            <a:lvl6pPr marL="2728341" indent="0">
              <a:buNone/>
              <a:defRPr sz="1900" b="1"/>
            </a:lvl6pPr>
            <a:lvl7pPr marL="3274009" indent="0">
              <a:buNone/>
              <a:defRPr sz="1900" b="1"/>
            </a:lvl7pPr>
            <a:lvl8pPr marL="3819677" indent="0">
              <a:buNone/>
              <a:defRPr sz="1900" b="1"/>
            </a:lvl8pPr>
            <a:lvl9pPr marL="4365346" indent="0">
              <a:buNone/>
              <a:defRPr sz="19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94041" y="4041948"/>
            <a:ext cx="4653333" cy="2647363"/>
          </a:xfrm>
        </p:spPr>
        <p:txBody>
          <a:bodyPr anchor="t">
            <a:normAutofit/>
          </a:bodyPr>
          <a:lstStyle>
            <a:lvl1pPr marL="272834" indent="-218267">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Title 1"/>
          <p:cNvSpPr>
            <a:spLocks noGrp="1"/>
          </p:cNvSpPr>
          <p:nvPr>
            <p:ph type="title"/>
          </p:nvPr>
        </p:nvSpPr>
        <p:spPr>
          <a:xfrm>
            <a:off x="6336453" y="481225"/>
            <a:ext cx="3663262" cy="6015301"/>
          </a:xfrm>
        </p:spPr>
        <p:txBody>
          <a:bodyPr/>
          <a:lstStyle/>
          <a:p>
            <a:r>
              <a:rPr lang="tr-TR" smtClean="0"/>
              <a:t>Asıl başlık stili için tıklatın</a:t>
            </a:r>
            <a:endParaRPr lang="en-US"/>
          </a:p>
        </p:txBody>
      </p:sp>
      <p:sp>
        <p:nvSpPr>
          <p:cNvPr id="12" name="Date Placeholder 11"/>
          <p:cNvSpPr>
            <a:spLocks noGrp="1"/>
          </p:cNvSpPr>
          <p:nvPr>
            <p:ph type="dt" sz="half" idx="10"/>
          </p:nvPr>
        </p:nvSpPr>
        <p:spPr/>
        <p:txBody>
          <a:bodyPr/>
          <a:lstStyle/>
          <a:p>
            <a:fld id="{A23720DD-5B6D-40BF-8493-A6B52D484E6B}" type="datetimeFigureOut">
              <a:rPr lang="tr-TR" smtClean="0"/>
              <a:t>9.01.2025</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851347" y="481224"/>
            <a:ext cx="5148368" cy="6015303"/>
          </a:xfrm>
        </p:spPr>
        <p:txBody>
          <a:bodyPr/>
          <a:lstStyle/>
          <a:p>
            <a:r>
              <a:rPr lang="tr-TR" smtClean="0"/>
              <a:t>Asıl başlık stili için tıklatın</a:t>
            </a:r>
            <a:endParaRPr lang="en-US" dirty="0"/>
          </a:p>
        </p:txBody>
      </p:sp>
      <p:sp>
        <p:nvSpPr>
          <p:cNvPr id="9" name="Date Placeholder 8"/>
          <p:cNvSpPr>
            <a:spLocks noGrp="1"/>
          </p:cNvSpPr>
          <p:nvPr>
            <p:ph type="dt" sz="half" idx="10"/>
          </p:nvPr>
        </p:nvSpPr>
        <p:spPr/>
        <p:txBody>
          <a:bodyPr/>
          <a:lstStyle/>
          <a:p>
            <a:fld id="{A23720DD-5B6D-40BF-8493-A6B52D484E6B}" type="datetimeFigureOut">
              <a:rPr lang="tr-TR" smtClean="0"/>
              <a:t>9.01.2025</a:t>
            </a:fld>
            <a:endParaRPr lang="tr-TR"/>
          </a:p>
        </p:txBody>
      </p:sp>
      <p:sp>
        <p:nvSpPr>
          <p:cNvPr id="10" name="Slide Number Placeholder 9"/>
          <p:cNvSpPr>
            <a:spLocks noGrp="1"/>
          </p:cNvSpPr>
          <p:nvPr>
            <p:ph type="sldNum" sz="quarter" idx="11"/>
          </p:nvPr>
        </p:nvSpPr>
        <p:spPr/>
        <p:txBody>
          <a:bodyPr/>
          <a:lstStyle/>
          <a:p>
            <a:fld id="{F302176B-0E47-46AC-8F43-DAB4B8A37D06}" type="slidenum">
              <a:rPr lang="tr-TR" smtClean="0"/>
              <a:t>‹#›</a:t>
            </a:fld>
            <a:endParaRPr lang="tr-TR"/>
          </a:p>
        </p:txBody>
      </p:sp>
      <p:sp>
        <p:nvSpPr>
          <p:cNvPr id="11" name="Footer Placeholder 10"/>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23720DD-5B6D-40BF-8493-A6B52D484E6B}" type="datetimeFigureOut">
              <a:rPr lang="tr-TR" smtClean="0"/>
              <a:t>9.01.2025</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32482" y="1764489"/>
            <a:ext cx="3267234" cy="1973353"/>
          </a:xfrm>
        </p:spPr>
        <p:txBody>
          <a:bodyPr anchor="b">
            <a:normAutofit/>
          </a:bodyPr>
          <a:lstStyle>
            <a:lvl1pPr algn="r">
              <a:defRPr sz="2400" b="0">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396028" y="1764489"/>
            <a:ext cx="6106757" cy="3689386"/>
          </a:xfrm>
        </p:spPr>
        <p:txBody>
          <a:bodyPr>
            <a:normAutofit/>
          </a:bodyPr>
          <a:lstStyle>
            <a:lvl1pPr marL="272834" indent="-218267">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4" name="Text Placeholder 3"/>
          <p:cNvSpPr>
            <a:spLocks noGrp="1"/>
          </p:cNvSpPr>
          <p:nvPr>
            <p:ph type="body" sz="half" idx="2"/>
          </p:nvPr>
        </p:nvSpPr>
        <p:spPr>
          <a:xfrm>
            <a:off x="7128510" y="3739036"/>
            <a:ext cx="2871205" cy="1714838"/>
          </a:xfrm>
        </p:spPr>
        <p:txBody>
          <a:bodyPr anchor="t">
            <a:normAutofit/>
          </a:bodyPr>
          <a:lstStyle>
            <a:lvl1pPr marL="0" indent="0" algn="r">
              <a:buNone/>
              <a:defRPr sz="1400">
                <a:solidFill>
                  <a:schemeClr val="tx2"/>
                </a:solidFill>
              </a:defRPr>
            </a:lvl1pPr>
            <a:lvl2pPr marL="545668" indent="0">
              <a:buNone/>
              <a:defRPr sz="1400"/>
            </a:lvl2pPr>
            <a:lvl3pPr marL="1091336" indent="0">
              <a:buNone/>
              <a:defRPr sz="1200"/>
            </a:lvl3pPr>
            <a:lvl4pPr marL="1637005" indent="0">
              <a:buNone/>
              <a:defRPr sz="1100"/>
            </a:lvl4pPr>
            <a:lvl5pPr marL="2182673" indent="0">
              <a:buNone/>
              <a:defRPr sz="1100"/>
            </a:lvl5pPr>
            <a:lvl6pPr marL="2728341" indent="0">
              <a:buNone/>
              <a:defRPr sz="1100"/>
            </a:lvl6pPr>
            <a:lvl7pPr marL="3274009" indent="0">
              <a:buNone/>
              <a:defRPr sz="1100"/>
            </a:lvl7pPr>
            <a:lvl8pPr marL="3819677" indent="0">
              <a:buNone/>
              <a:defRPr sz="1100"/>
            </a:lvl8pPr>
            <a:lvl9pPr marL="4365346" indent="0">
              <a:buNone/>
              <a:defRPr sz="11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fld id="{A23720DD-5B6D-40BF-8493-A6B52D484E6B}" type="datetimeFigureOut">
              <a:rPr lang="tr-TR" smtClean="0"/>
              <a:t>9.01.2025</a:t>
            </a:fld>
            <a:endParaRPr lang="tr-TR"/>
          </a:p>
        </p:txBody>
      </p:sp>
      <p:sp>
        <p:nvSpPr>
          <p:cNvPr id="16" name="Slide Number Placeholder 15"/>
          <p:cNvSpPr>
            <a:spLocks noGrp="1"/>
          </p:cNvSpPr>
          <p:nvPr>
            <p:ph type="sldNum" sz="quarter" idx="11"/>
          </p:nvPr>
        </p:nvSpPr>
        <p:spPr/>
        <p:txBody>
          <a:bodyPr/>
          <a:lstStyle/>
          <a:p>
            <a:fld id="{F302176B-0E47-46AC-8F43-DAB4B8A37D06}" type="slidenum">
              <a:rPr lang="tr-TR" smtClean="0"/>
              <a:t>‹#›</a:t>
            </a:fld>
            <a:endParaRPr lang="tr-TR"/>
          </a:p>
        </p:txBody>
      </p:sp>
      <p:sp>
        <p:nvSpPr>
          <p:cNvPr id="17" name="Footer Placeholder 16"/>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6029" y="1764489"/>
            <a:ext cx="6102795" cy="3689386"/>
          </a:xfrm>
        </p:spPr>
        <p:txBody>
          <a:bodyPr/>
          <a:lstStyle>
            <a:lvl1pPr marL="0" indent="0">
              <a:buNone/>
              <a:defRPr sz="3800"/>
            </a:lvl1pPr>
            <a:lvl2pPr marL="545668" indent="0">
              <a:buNone/>
              <a:defRPr sz="3300"/>
            </a:lvl2pPr>
            <a:lvl3pPr marL="1091336" indent="0">
              <a:buNone/>
              <a:defRPr sz="2900"/>
            </a:lvl3pPr>
            <a:lvl4pPr marL="1637005" indent="0">
              <a:buNone/>
              <a:defRPr sz="2400"/>
            </a:lvl4pPr>
            <a:lvl5pPr marL="2182673" indent="0">
              <a:buNone/>
              <a:defRPr sz="2400"/>
            </a:lvl5pPr>
            <a:lvl6pPr marL="2728341" indent="0">
              <a:buNone/>
              <a:defRPr sz="2400"/>
            </a:lvl6pPr>
            <a:lvl7pPr marL="3274009" indent="0">
              <a:buNone/>
              <a:defRPr sz="2400"/>
            </a:lvl7pPr>
            <a:lvl8pPr marL="3819677" indent="0">
              <a:buNone/>
              <a:defRPr sz="2400"/>
            </a:lvl8pPr>
            <a:lvl9pPr marL="4365346" indent="0">
              <a:buNone/>
              <a:defRPr sz="2400"/>
            </a:lvl9pPr>
          </a:lstStyle>
          <a:p>
            <a:r>
              <a:rPr lang="tr-TR" smtClean="0"/>
              <a:t>Resim eklemek için simgeyi tıklatın</a:t>
            </a:r>
            <a:endParaRPr lang="en-US"/>
          </a:p>
        </p:txBody>
      </p:sp>
      <p:sp>
        <p:nvSpPr>
          <p:cNvPr id="11" name="Title 1"/>
          <p:cNvSpPr>
            <a:spLocks noGrp="1"/>
          </p:cNvSpPr>
          <p:nvPr>
            <p:ph type="title"/>
          </p:nvPr>
        </p:nvSpPr>
        <p:spPr>
          <a:xfrm>
            <a:off x="6732482" y="1764488"/>
            <a:ext cx="3267234" cy="1974548"/>
          </a:xfrm>
        </p:spPr>
        <p:txBody>
          <a:bodyPr anchor="b">
            <a:normAutofit/>
          </a:bodyPr>
          <a:lstStyle>
            <a:lvl1pPr algn="r">
              <a:defRPr sz="2400" b="0">
                <a:effectLst/>
              </a:defRPr>
            </a:lvl1pPr>
          </a:lstStyle>
          <a:p>
            <a:r>
              <a:rPr lang="tr-TR" smtClean="0"/>
              <a:t>Asıl başlık stili için tıklatın</a:t>
            </a:r>
            <a:endParaRPr lang="en-US" dirty="0"/>
          </a:p>
        </p:txBody>
      </p:sp>
      <p:sp>
        <p:nvSpPr>
          <p:cNvPr id="12" name="Text Placeholder 3"/>
          <p:cNvSpPr>
            <a:spLocks noGrp="1"/>
          </p:cNvSpPr>
          <p:nvPr>
            <p:ph type="body" sz="half" idx="2"/>
          </p:nvPr>
        </p:nvSpPr>
        <p:spPr>
          <a:xfrm>
            <a:off x="7128510" y="3739036"/>
            <a:ext cx="2871205" cy="1714838"/>
          </a:xfrm>
        </p:spPr>
        <p:txBody>
          <a:bodyPr anchor="t">
            <a:normAutofit/>
          </a:bodyPr>
          <a:lstStyle>
            <a:lvl1pPr marL="0" indent="0" algn="r">
              <a:buNone/>
              <a:defRPr sz="1400">
                <a:solidFill>
                  <a:schemeClr val="tx2"/>
                </a:solidFill>
              </a:defRPr>
            </a:lvl1pPr>
            <a:lvl2pPr marL="545668" indent="0">
              <a:buNone/>
              <a:defRPr sz="1400"/>
            </a:lvl2pPr>
            <a:lvl3pPr marL="1091336" indent="0">
              <a:buNone/>
              <a:defRPr sz="1200"/>
            </a:lvl3pPr>
            <a:lvl4pPr marL="1637005" indent="0">
              <a:buNone/>
              <a:defRPr sz="1100"/>
            </a:lvl4pPr>
            <a:lvl5pPr marL="2182673" indent="0">
              <a:buNone/>
              <a:defRPr sz="1100"/>
            </a:lvl5pPr>
            <a:lvl6pPr marL="2728341" indent="0">
              <a:buNone/>
              <a:defRPr sz="1100"/>
            </a:lvl6pPr>
            <a:lvl7pPr marL="3274009" indent="0">
              <a:buNone/>
              <a:defRPr sz="1100"/>
            </a:lvl7pPr>
            <a:lvl8pPr marL="3819677" indent="0">
              <a:buNone/>
              <a:defRPr sz="1100"/>
            </a:lvl8pPr>
            <a:lvl9pPr marL="4365346" indent="0">
              <a:buNone/>
              <a:defRPr sz="1100"/>
            </a:lvl9pPr>
          </a:lstStyle>
          <a:p>
            <a:pPr lvl="0"/>
            <a:r>
              <a:rPr lang="tr-TR" smtClean="0"/>
              <a:t>Asıl metin stillerini düzenlemek için tıklatın</a:t>
            </a:r>
          </a:p>
        </p:txBody>
      </p:sp>
      <p:sp>
        <p:nvSpPr>
          <p:cNvPr id="16" name="Date Placeholder 15"/>
          <p:cNvSpPr>
            <a:spLocks noGrp="1"/>
          </p:cNvSpPr>
          <p:nvPr>
            <p:ph type="dt" sz="half" idx="10"/>
          </p:nvPr>
        </p:nvSpPr>
        <p:spPr/>
        <p:txBody>
          <a:bodyPr/>
          <a:lstStyle/>
          <a:p>
            <a:fld id="{A23720DD-5B6D-40BF-8493-A6B52D484E6B}" type="datetimeFigureOut">
              <a:rPr lang="tr-TR" smtClean="0"/>
              <a:t>9.01.2025</a:t>
            </a:fld>
            <a:endParaRPr lang="tr-TR"/>
          </a:p>
        </p:txBody>
      </p:sp>
      <p:sp>
        <p:nvSpPr>
          <p:cNvPr id="17" name="Slide Number Placeholder 16"/>
          <p:cNvSpPr>
            <a:spLocks noGrp="1"/>
          </p:cNvSpPr>
          <p:nvPr>
            <p:ph type="sldNum" sz="quarter" idx="11"/>
          </p:nvPr>
        </p:nvSpPr>
        <p:spPr/>
        <p:txBody>
          <a:bodyPr/>
          <a:lstStyle/>
          <a:p>
            <a:fld id="{F302176B-0E47-46AC-8F43-DAB4B8A37D06}" type="slidenum">
              <a:rPr lang="tr-TR" smtClean="0"/>
              <a:t>‹#›</a:t>
            </a:fld>
            <a:endParaRPr lang="tr-TR"/>
          </a:p>
        </p:txBody>
      </p:sp>
      <p:sp>
        <p:nvSpPr>
          <p:cNvPr id="18" name="Footer Placeholder 17"/>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11464674" y="0"/>
            <a:ext cx="416177" cy="7218363"/>
          </a:xfrm>
          <a:prstGeom prst="rect">
            <a:avLst/>
          </a:prstGeom>
        </p:spPr>
      </p:pic>
      <p:sp>
        <p:nvSpPr>
          <p:cNvPr id="2" name="Title Placeholder 1"/>
          <p:cNvSpPr>
            <a:spLocks noGrp="1"/>
          </p:cNvSpPr>
          <p:nvPr>
            <p:ph type="title"/>
          </p:nvPr>
        </p:nvSpPr>
        <p:spPr>
          <a:xfrm>
            <a:off x="6336453" y="481224"/>
            <a:ext cx="3663262" cy="6015303"/>
          </a:xfrm>
          <a:prstGeom prst="rect">
            <a:avLst/>
          </a:prstGeom>
        </p:spPr>
        <p:txBody>
          <a:bodyPr vert="horz" lIns="109134" tIns="54567" rIns="109134" bIns="54567"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94043" y="481225"/>
            <a:ext cx="4752340" cy="6015301"/>
          </a:xfrm>
          <a:prstGeom prst="rect">
            <a:avLst/>
          </a:prstGeom>
        </p:spPr>
        <p:txBody>
          <a:bodyPr vert="horz" lIns="109134" tIns="54567" rIns="109134" bIns="54567"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Slide Number Placeholder 7"/>
          <p:cNvSpPr>
            <a:spLocks noGrp="1"/>
          </p:cNvSpPr>
          <p:nvPr>
            <p:ph type="sldNum" sz="quarter" idx="4"/>
          </p:nvPr>
        </p:nvSpPr>
        <p:spPr>
          <a:xfrm>
            <a:off x="10098722" y="6737139"/>
            <a:ext cx="693050" cy="160408"/>
          </a:xfrm>
          <a:prstGeom prst="rect">
            <a:avLst/>
          </a:prstGeom>
        </p:spPr>
        <p:txBody>
          <a:bodyPr vert="horz" lIns="109134" tIns="54567" rIns="109134" bIns="54567" rtlCol="0" anchor="ctr"/>
          <a:lstStyle>
            <a:lvl1pPr algn="ctr">
              <a:defRPr sz="1300">
                <a:solidFill>
                  <a:schemeClr val="tx1">
                    <a:lumMod val="50000"/>
                    <a:lumOff val="50000"/>
                  </a:schemeClr>
                </a:solidFill>
              </a:defRPr>
            </a:lvl1pPr>
          </a:lstStyle>
          <a:p>
            <a:fld id="{F302176B-0E47-46AC-8F43-DAB4B8A37D06}" type="slidenum">
              <a:rPr lang="tr-TR" smtClean="0"/>
              <a:t>‹#›</a:t>
            </a:fld>
            <a:endParaRPr lang="tr-TR"/>
          </a:p>
        </p:txBody>
      </p:sp>
      <p:sp>
        <p:nvSpPr>
          <p:cNvPr id="9" name="Date Placeholder 8"/>
          <p:cNvSpPr>
            <a:spLocks noGrp="1"/>
          </p:cNvSpPr>
          <p:nvPr>
            <p:ph type="dt" sz="half" idx="2"/>
          </p:nvPr>
        </p:nvSpPr>
        <p:spPr>
          <a:xfrm>
            <a:off x="6336455" y="6763875"/>
            <a:ext cx="3663261" cy="133672"/>
          </a:xfrm>
          <a:prstGeom prst="rect">
            <a:avLst/>
          </a:prstGeom>
        </p:spPr>
        <p:txBody>
          <a:bodyPr vert="horz" lIns="109134" tIns="54567" rIns="109134" bIns="54567" rtlCol="0" anchor="ctr"/>
          <a:lstStyle>
            <a:lvl1pPr algn="r">
              <a:defRPr sz="1300">
                <a:solidFill>
                  <a:schemeClr val="tx1">
                    <a:lumMod val="50000"/>
                    <a:lumOff val="50000"/>
                  </a:schemeClr>
                </a:solidFill>
              </a:defRPr>
            </a:lvl1pPr>
          </a:lstStyle>
          <a:p>
            <a:fld id="{A23720DD-5B6D-40BF-8493-A6B52D484E6B}" type="datetimeFigureOut">
              <a:rPr lang="tr-TR" smtClean="0"/>
              <a:t>9.01.2025</a:t>
            </a:fld>
            <a:endParaRPr lang="tr-TR"/>
          </a:p>
        </p:txBody>
      </p:sp>
      <p:sp>
        <p:nvSpPr>
          <p:cNvPr id="10" name="Footer Placeholder 9"/>
          <p:cNvSpPr>
            <a:spLocks noGrp="1"/>
          </p:cNvSpPr>
          <p:nvPr>
            <p:ph type="ftr" sz="quarter" idx="3"/>
          </p:nvPr>
        </p:nvSpPr>
        <p:spPr>
          <a:xfrm>
            <a:off x="6334392" y="6627093"/>
            <a:ext cx="3665324" cy="160408"/>
          </a:xfrm>
          <a:prstGeom prst="rect">
            <a:avLst/>
          </a:prstGeom>
        </p:spPr>
        <p:txBody>
          <a:bodyPr vert="horz" lIns="109134" tIns="54567" rIns="109134" bIns="54567" rtlCol="0" anchor="b"/>
          <a:lstStyle>
            <a:lvl1pPr algn="r">
              <a:defRPr sz="1300">
                <a:solidFill>
                  <a:schemeClr val="tx1"/>
                </a:solidFill>
              </a:defRPr>
            </a:lvl1pPr>
          </a:lstStyle>
          <a:p>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1091336" rtl="0" eaLnBrk="1" latinLnBrk="0" hangingPunct="1">
        <a:spcBef>
          <a:spcPct val="0"/>
        </a:spcBef>
        <a:buNone/>
        <a:defRPr sz="33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218267" indent="-218267" algn="l" defTabSz="1091336" rtl="0" eaLnBrk="1" latinLnBrk="0" hangingPunct="1">
        <a:spcBef>
          <a:spcPct val="20000"/>
        </a:spcBef>
        <a:buClr>
          <a:schemeClr val="tx1">
            <a:lumMod val="50000"/>
            <a:lumOff val="50000"/>
          </a:schemeClr>
        </a:buClr>
        <a:buFont typeface="Wingdings" pitchFamily="2" charset="2"/>
        <a:buChar char="§"/>
        <a:defRPr sz="2100" kern="1200">
          <a:solidFill>
            <a:schemeClr val="tx1">
              <a:lumMod val="85000"/>
            </a:schemeClr>
          </a:solidFill>
          <a:latin typeface="+mn-lt"/>
          <a:ea typeface="+mn-ea"/>
          <a:cs typeface="+mn-cs"/>
        </a:defRPr>
      </a:lvl1pPr>
      <a:lvl2pPr marL="491101" indent="-218267" algn="l" defTabSz="1091336"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2pPr>
      <a:lvl3pPr marL="709369" indent="-218267" algn="l" defTabSz="1091336"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3pPr>
      <a:lvl4pPr marL="927636" indent="-218267" algn="l" defTabSz="1091336"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4pPr>
      <a:lvl5pPr marL="1145903" indent="-218267" algn="l" defTabSz="1091336"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5pPr>
      <a:lvl6pPr marL="1364171" indent="-218267" algn="l" defTabSz="1091336"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6pPr>
      <a:lvl7pPr marL="1582438" indent="-218267" algn="l" defTabSz="1091336"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7pPr>
      <a:lvl8pPr marL="1800705" indent="-218267" algn="l" defTabSz="1091336"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8pPr>
      <a:lvl9pPr marL="2018972" indent="-218267" algn="l" defTabSz="1091336"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9pPr>
    </p:bodyStyle>
    <p:otherStyle>
      <a:defPPr>
        <a:defRPr lang="en-US"/>
      </a:defPPr>
      <a:lvl1pPr marL="0" algn="l" defTabSz="1091336" rtl="0" eaLnBrk="1" latinLnBrk="0" hangingPunct="1">
        <a:defRPr sz="2100" kern="1200">
          <a:solidFill>
            <a:schemeClr val="tx1"/>
          </a:solidFill>
          <a:latin typeface="+mn-lt"/>
          <a:ea typeface="+mn-ea"/>
          <a:cs typeface="+mn-cs"/>
        </a:defRPr>
      </a:lvl1pPr>
      <a:lvl2pPr marL="545668" algn="l" defTabSz="1091336" rtl="0" eaLnBrk="1" latinLnBrk="0" hangingPunct="1">
        <a:defRPr sz="2100" kern="1200">
          <a:solidFill>
            <a:schemeClr val="tx1"/>
          </a:solidFill>
          <a:latin typeface="+mn-lt"/>
          <a:ea typeface="+mn-ea"/>
          <a:cs typeface="+mn-cs"/>
        </a:defRPr>
      </a:lvl2pPr>
      <a:lvl3pPr marL="1091336" algn="l" defTabSz="1091336" rtl="0" eaLnBrk="1" latinLnBrk="0" hangingPunct="1">
        <a:defRPr sz="2100" kern="1200">
          <a:solidFill>
            <a:schemeClr val="tx1"/>
          </a:solidFill>
          <a:latin typeface="+mn-lt"/>
          <a:ea typeface="+mn-ea"/>
          <a:cs typeface="+mn-cs"/>
        </a:defRPr>
      </a:lvl3pPr>
      <a:lvl4pPr marL="1637005" algn="l" defTabSz="1091336" rtl="0" eaLnBrk="1" latinLnBrk="0" hangingPunct="1">
        <a:defRPr sz="2100" kern="1200">
          <a:solidFill>
            <a:schemeClr val="tx1"/>
          </a:solidFill>
          <a:latin typeface="+mn-lt"/>
          <a:ea typeface="+mn-ea"/>
          <a:cs typeface="+mn-cs"/>
        </a:defRPr>
      </a:lvl4pPr>
      <a:lvl5pPr marL="2182673" algn="l" defTabSz="1091336" rtl="0" eaLnBrk="1" latinLnBrk="0" hangingPunct="1">
        <a:defRPr sz="2100" kern="1200">
          <a:solidFill>
            <a:schemeClr val="tx1"/>
          </a:solidFill>
          <a:latin typeface="+mn-lt"/>
          <a:ea typeface="+mn-ea"/>
          <a:cs typeface="+mn-cs"/>
        </a:defRPr>
      </a:lvl5pPr>
      <a:lvl6pPr marL="2728341" algn="l" defTabSz="1091336" rtl="0" eaLnBrk="1" latinLnBrk="0" hangingPunct="1">
        <a:defRPr sz="2100" kern="1200">
          <a:solidFill>
            <a:schemeClr val="tx1"/>
          </a:solidFill>
          <a:latin typeface="+mn-lt"/>
          <a:ea typeface="+mn-ea"/>
          <a:cs typeface="+mn-cs"/>
        </a:defRPr>
      </a:lvl6pPr>
      <a:lvl7pPr marL="3274009" algn="l" defTabSz="1091336" rtl="0" eaLnBrk="1" latinLnBrk="0" hangingPunct="1">
        <a:defRPr sz="2100" kern="1200">
          <a:solidFill>
            <a:schemeClr val="tx1"/>
          </a:solidFill>
          <a:latin typeface="+mn-lt"/>
          <a:ea typeface="+mn-ea"/>
          <a:cs typeface="+mn-cs"/>
        </a:defRPr>
      </a:lvl7pPr>
      <a:lvl8pPr marL="3819677" algn="l" defTabSz="1091336" rtl="0" eaLnBrk="1" latinLnBrk="0" hangingPunct="1">
        <a:defRPr sz="2100" kern="1200">
          <a:solidFill>
            <a:schemeClr val="tx1"/>
          </a:solidFill>
          <a:latin typeface="+mn-lt"/>
          <a:ea typeface="+mn-ea"/>
          <a:cs typeface="+mn-cs"/>
        </a:defRPr>
      </a:lvl8pPr>
      <a:lvl9pPr marL="4365346" algn="l" defTabSz="109133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340025" y="5625405"/>
            <a:ext cx="6840760" cy="1592958"/>
          </a:xfrm>
        </p:spPr>
        <p:txBody>
          <a:bodyPr>
            <a:noAutofit/>
          </a:bodyPr>
          <a:lstStyle/>
          <a:p>
            <a:pPr algn="ctr"/>
            <a:r>
              <a:rPr lang="tr-TR" sz="2900" b="1" dirty="0" smtClean="0">
                <a:ln w="1905"/>
                <a:solidFill>
                  <a:srgbClr val="002060"/>
                </a:solidFill>
                <a:effectLst>
                  <a:innerShdw blurRad="69850" dist="43180" dir="5400000">
                    <a:srgbClr val="000000">
                      <a:alpha val="65000"/>
                    </a:srgbClr>
                  </a:innerShdw>
                </a:effectLst>
                <a:latin typeface="Arial Black" pitchFamily="34" charset="0"/>
              </a:rPr>
              <a:t>ONODA  OTEL  </a:t>
            </a:r>
            <a:endParaRPr lang="tr-TR" sz="2900" b="1" dirty="0" smtClean="0">
              <a:solidFill>
                <a:srgbClr val="002060"/>
              </a:solidFill>
              <a:latin typeface="Arial Black" pitchFamily="34" charset="0"/>
            </a:endParaRPr>
          </a:p>
          <a:p>
            <a:pPr algn="ctr"/>
            <a:r>
              <a:rPr lang="tr-TR" sz="2900" b="1" dirty="0" smtClean="0">
                <a:ln w="1905"/>
                <a:solidFill>
                  <a:srgbClr val="002060"/>
                </a:solidFill>
                <a:effectLst>
                  <a:innerShdw blurRad="69850" dist="43180" dir="5400000">
                    <a:srgbClr val="000000">
                      <a:alpha val="65000"/>
                    </a:srgbClr>
                  </a:innerShdw>
                </a:effectLst>
                <a:latin typeface="Arial Black" pitchFamily="34" charset="0"/>
              </a:rPr>
              <a:t>SÜRDÜRÜLEBİLİRLİK RAPORU</a:t>
            </a:r>
          </a:p>
          <a:p>
            <a:pPr algn="ctr"/>
            <a:r>
              <a:rPr lang="tr-TR" sz="2900" b="1" dirty="0" smtClean="0">
                <a:ln w="1905"/>
                <a:solidFill>
                  <a:srgbClr val="002060"/>
                </a:solidFill>
                <a:effectLst>
                  <a:innerShdw blurRad="69850" dist="43180" dir="5400000">
                    <a:srgbClr val="000000">
                      <a:alpha val="65000"/>
                    </a:srgbClr>
                  </a:innerShdw>
                </a:effectLst>
                <a:latin typeface="Arial Black" pitchFamily="34" charset="0"/>
              </a:rPr>
              <a:t>2025</a:t>
            </a:r>
          </a:p>
          <a:p>
            <a:pPr algn="ctr"/>
            <a:endParaRPr lang="tr-TR" sz="2900" b="1" dirty="0">
              <a:ln w="1905"/>
              <a:solidFill>
                <a:schemeClr val="bg2">
                  <a:lumMod val="25000"/>
                </a:schemeClr>
              </a:solidFill>
              <a:effectLst>
                <a:innerShdw blurRad="69850" dist="43180" dir="5400000">
                  <a:srgbClr val="000000">
                    <a:alpha val="65000"/>
                  </a:srgbClr>
                </a:innerShdw>
              </a:effectLst>
              <a:latin typeface="Arial Black" pitchFamily="34" charset="0"/>
            </a:endParaRPr>
          </a:p>
        </p:txBody>
      </p:sp>
      <p:sp>
        <p:nvSpPr>
          <p:cNvPr id="2" name="AutoShape 2" descr="undefined"/>
          <p:cNvSpPr>
            <a:spLocks noChangeAspect="1" noChangeArrowheads="1"/>
          </p:cNvSpPr>
          <p:nvPr/>
        </p:nvSpPr>
        <p:spPr bwMode="auto">
          <a:xfrm>
            <a:off x="202140" y="-152053"/>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34" tIns="54567" rIns="109134" bIns="54567" numCol="1" anchor="t" anchorCtr="0" compatLnSpc="1">
            <a:prstTxWarp prst="textNoShape">
              <a:avLst/>
            </a:prstTxWarp>
          </a:bodyPr>
          <a:lstStyle/>
          <a:p>
            <a:endParaRPr lang="tr-TR" dirty="0"/>
          </a:p>
        </p:txBody>
      </p:sp>
      <p:sp>
        <p:nvSpPr>
          <p:cNvPr id="5" name="AutoShape 4" descr="undefined"/>
          <p:cNvSpPr>
            <a:spLocks noChangeAspect="1" noChangeArrowheads="1"/>
          </p:cNvSpPr>
          <p:nvPr/>
        </p:nvSpPr>
        <p:spPr bwMode="auto">
          <a:xfrm>
            <a:off x="400154" y="8355"/>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34" tIns="54567" rIns="109134" bIns="54567" numCol="1" anchor="t" anchorCtr="0" compatLnSpc="1">
            <a:prstTxWarp prst="textNoShape">
              <a:avLst/>
            </a:prstTxWarp>
          </a:bodyPr>
          <a:lstStyle/>
          <a:p>
            <a:endParaRPr lang="tr-TR" dirty="0"/>
          </a:p>
        </p:txBody>
      </p:sp>
      <p:pic>
        <p:nvPicPr>
          <p:cNvPr id="1026" name="Picture 2" descr="C:\Users\pc\Downloads\WhatsApp Image 2025-01-06 at 08.07.58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789"/>
            <a:ext cx="11880849" cy="544721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629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val="2492140685"/>
              </p:ext>
            </p:extLst>
          </p:nvPr>
        </p:nvGraphicFramePr>
        <p:xfrm>
          <a:off x="6084441" y="1952997"/>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k 5"/>
          <p:cNvGraphicFramePr>
            <a:graphicFrameLocks/>
          </p:cNvGraphicFramePr>
          <p:nvPr>
            <p:extLst>
              <p:ext uri="{D42A27DB-BD31-4B8C-83A1-F6EECF244321}">
                <p14:modId xmlns:p14="http://schemas.microsoft.com/office/powerpoint/2010/main" val="777716391"/>
              </p:ext>
            </p:extLst>
          </p:nvPr>
        </p:nvGraphicFramePr>
        <p:xfrm>
          <a:off x="611833" y="1880989"/>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3063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794604" y="729095"/>
            <a:ext cx="10572323" cy="3304281"/>
          </a:xfrm>
          <a:prstGeom prst="rect">
            <a:avLst/>
          </a:prstGeom>
        </p:spPr>
        <p:txBody>
          <a:bodyPr wrap="square" lIns="109134" tIns="54567" rIns="109134" bIns="54567">
            <a:spAutoFit/>
          </a:bodyPr>
          <a:lstStyle/>
          <a:p>
            <a:pPr algn="ctr"/>
            <a:r>
              <a:rPr lang="en-US" sz="1700" b="1" dirty="0">
                <a:solidFill>
                  <a:srgbClr val="002060"/>
                </a:solidFill>
                <a:effectLst>
                  <a:outerShdw blurRad="38100" dist="38100" dir="2700000" algn="tl">
                    <a:srgbClr val="000000">
                      <a:alpha val="43137"/>
                    </a:srgbClr>
                  </a:outerShdw>
                </a:effectLst>
                <a:cs typeface="Arial" pitchFamily="34" charset="0"/>
              </a:rPr>
              <a:t>ENERJİ VERİMLİLİĞİ  POLİTİKASI</a:t>
            </a:r>
            <a:endParaRPr lang="tr-TR" sz="1700" b="1" dirty="0">
              <a:solidFill>
                <a:srgbClr val="002060"/>
              </a:solidFill>
              <a:effectLst>
                <a:outerShdw blurRad="38100" dist="38100" dir="2700000" algn="tl">
                  <a:srgbClr val="000000">
                    <a:alpha val="43137"/>
                  </a:srgbClr>
                </a:outerShdw>
              </a:effectLst>
              <a:cs typeface="Arial" pitchFamily="34" charset="0"/>
            </a:endParaRPr>
          </a:p>
          <a:p>
            <a:pPr lvl="0"/>
            <a:r>
              <a:rPr lang="en-US" sz="1900" b="1" dirty="0">
                <a:cs typeface="Arial" pitchFamily="34" charset="0"/>
              </a:rPr>
              <a:t>»</a:t>
            </a:r>
            <a:r>
              <a:rPr lang="tr-TR" sz="1700" dirty="0">
                <a:cs typeface="Arial" pitchFamily="34" charset="0"/>
              </a:rPr>
              <a:t> </a:t>
            </a:r>
            <a:r>
              <a:rPr lang="en-US" sz="1700" dirty="0">
                <a:cs typeface="Arial" pitchFamily="34" charset="0"/>
              </a:rPr>
              <a:t>Hem doğaya karşı sorumluluklarımız hem de yasal yükümlülüklerimizi yerine getirmek üzere ulusal ve uluslararası standartları, yasa ve düzenlemeleri takip eder, enerji kullanımını azaltma ve enerji tüketim performansımızın sürekli iyileştirilmesini sağlayacak çalışmaları gönüllü olarak yürütür, çalışmalarımızın sonuçlarını takip ederiz.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Hedefler koyar, çalışanlarımızın da katılımını sağlamak amacıyla eğitim programlarımızda enerji verimliliğine yer veririz.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Tüm paydaşlarımızla enerji yönetimi konusunda ortak amaçlar ve sonuçlar yaratmak üzere iş birliği yapmayı önemseriz. Bu konularda misafirlerimiz, çalışanlarımız, ziyaretçilerimiz ve tüm iş ortaklarımız ile birlikte topyekûn bir farkındalık ve bilinç seviyesine ulaşılması adına etkileşimimizi sürdürmeye çalışırız.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Enerji verimli uygun ürün, ekipman, teçhizat ve teknoloji alternatiflerini araştırıp bulmaya, satın almaya ve kullanmaya çalışırız.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Enerji risklerini veya enerji kısıtı gibi doğabilecek acil durumları değerlendirir, alınabilecek önlemleri plan</a:t>
            </a:r>
            <a:r>
              <a:rPr lang="en-US" sz="1700" dirty="0">
                <a:solidFill>
                  <a:srgbClr val="002060"/>
                </a:solidFill>
                <a:cs typeface="Arial" pitchFamily="34" charset="0"/>
              </a:rPr>
              <a:t>larız</a:t>
            </a:r>
            <a:r>
              <a:rPr lang="en-US" sz="1700" dirty="0">
                <a:solidFill>
                  <a:schemeClr val="accent5">
                    <a:lumMod val="75000"/>
                  </a:schemeClr>
                </a:solidFill>
                <a:cs typeface="Arial" pitchFamily="34" charset="0"/>
              </a:rPr>
              <a:t>.</a:t>
            </a:r>
            <a:endParaRPr lang="tr-TR" sz="1700" dirty="0">
              <a:solidFill>
                <a:schemeClr val="accent5">
                  <a:lumMod val="75000"/>
                </a:schemeClr>
              </a:solidFill>
              <a:cs typeface="Arial" pitchFamily="34" charset="0"/>
            </a:endParaRPr>
          </a:p>
        </p:txBody>
      </p:sp>
      <p:sp>
        <p:nvSpPr>
          <p:cNvPr id="2" name="Dikdörtgen 1"/>
          <p:cNvSpPr/>
          <p:nvPr/>
        </p:nvSpPr>
        <p:spPr>
          <a:xfrm>
            <a:off x="3824609" y="164263"/>
            <a:ext cx="4047858" cy="433365"/>
          </a:xfrm>
          <a:prstGeom prst="rect">
            <a:avLst/>
          </a:prstGeom>
        </p:spPr>
        <p:txBody>
          <a:bodyPr wrap="none" lIns="109134" tIns="54567" rIns="109134" bIns="54567">
            <a:spAutoFit/>
          </a:bodyPr>
          <a:lstStyle/>
          <a:p>
            <a:pPr algn="ctr"/>
            <a:r>
              <a:rPr lang="tr-TR" b="1" dirty="0" smtClean="0">
                <a:solidFill>
                  <a:srgbClr val="002060"/>
                </a:solidFill>
                <a:effectLst>
                  <a:outerShdw blurRad="38100" dist="38100" dir="2700000" algn="tl">
                    <a:srgbClr val="000000">
                      <a:alpha val="43137"/>
                    </a:srgbClr>
                  </a:outerShdw>
                </a:effectLst>
              </a:rPr>
              <a:t>ENERJİ VE SU TÜKETİMİ </a:t>
            </a:r>
            <a:r>
              <a:rPr lang="tr-TR" b="1" dirty="0">
                <a:solidFill>
                  <a:srgbClr val="002060"/>
                </a:solidFill>
                <a:effectLst>
                  <a:outerShdw blurRad="38100" dist="38100" dir="2700000" algn="tl">
                    <a:srgbClr val="000000">
                      <a:alpha val="43137"/>
                    </a:srgbClr>
                  </a:outerShdw>
                </a:effectLst>
              </a:rPr>
              <a:t>YÖNETİMİ</a:t>
            </a:r>
          </a:p>
        </p:txBody>
      </p:sp>
      <p:sp>
        <p:nvSpPr>
          <p:cNvPr id="3" name="AutoShape 2" descr="Su yönetimi ve enerji verimliliği – Su Politikaları Derneğ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Su yönetimi ve enerji verimliliği – Su Politikaları Derneğ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Su yönetimi ve enerji verimliliği – Su Politikaları Derneğ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0" name="Picture 8" descr="Su yönetimi ve enerji verimliliği – Su Politikaları Derne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153" y="4329261"/>
            <a:ext cx="4592387" cy="2376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223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467818" y="1160909"/>
            <a:ext cx="7056784" cy="3942018"/>
          </a:xfrm>
          <a:prstGeom prst="rect">
            <a:avLst/>
          </a:prstGeom>
          <a:noFill/>
        </p:spPr>
        <p:txBody>
          <a:bodyPr wrap="square" lIns="109134" tIns="54567" rIns="109134" bIns="54567" rtlCol="0">
            <a:spAutoFit/>
          </a:bodyPr>
          <a:lstStyle/>
          <a:p>
            <a:r>
              <a:rPr lang="tr-TR" sz="1700" b="1" dirty="0">
                <a:solidFill>
                  <a:srgbClr val="002060"/>
                </a:solidFill>
                <a:effectLst>
                  <a:outerShdw blurRad="38100" dist="38100" dir="2700000" algn="tl">
                    <a:srgbClr val="000000">
                      <a:alpha val="43137"/>
                    </a:srgbClr>
                  </a:outerShdw>
                </a:effectLst>
              </a:rPr>
              <a:t>ENERJİ YÖNETİMİ</a:t>
            </a:r>
          </a:p>
          <a:p>
            <a:endParaRPr lang="tr-TR" sz="1700" dirty="0">
              <a:solidFill>
                <a:schemeClr val="accent5">
                  <a:lumMod val="75000"/>
                </a:schemeClr>
              </a:solidFill>
            </a:endParaRPr>
          </a:p>
          <a:p>
            <a:r>
              <a:rPr lang="en-US" sz="1800" b="1" dirty="0">
                <a:cs typeface="Arial" pitchFamily="34" charset="0"/>
              </a:rPr>
              <a:t>» </a:t>
            </a:r>
            <a:r>
              <a:rPr lang="tr-TR" sz="1800" b="1" dirty="0">
                <a:cs typeface="Arial" pitchFamily="34" charset="0"/>
              </a:rPr>
              <a:t> </a:t>
            </a:r>
            <a:r>
              <a:rPr lang="tr-TR" sz="1800" dirty="0"/>
              <a:t>Tesisimizde tasarruflu aydınlatmalar kullanılarak elektrik tüketimini azaltmayı hedefliyoruz.</a:t>
            </a:r>
          </a:p>
          <a:p>
            <a:r>
              <a:rPr lang="en-US" sz="1800" b="1" dirty="0">
                <a:cs typeface="Arial" pitchFamily="34" charset="0"/>
              </a:rPr>
              <a:t>» </a:t>
            </a:r>
            <a:r>
              <a:rPr lang="tr-TR" sz="1800" b="1" dirty="0">
                <a:cs typeface="Arial" pitchFamily="34" charset="0"/>
              </a:rPr>
              <a:t> </a:t>
            </a:r>
            <a:r>
              <a:rPr lang="tr-TR" sz="1800" dirty="0"/>
              <a:t>Ortak alanlarda fotoseller kullanarak elektrik tüketimini önlemeyi amaçlıyoruz</a:t>
            </a:r>
            <a:r>
              <a:rPr lang="tr-TR" sz="1800" dirty="0" smtClean="0"/>
              <a:t>.</a:t>
            </a:r>
            <a:endParaRPr lang="tr-TR" sz="1800" dirty="0"/>
          </a:p>
          <a:p>
            <a:r>
              <a:rPr lang="en-US" sz="1800" b="1" dirty="0">
                <a:cs typeface="Arial" pitchFamily="34" charset="0"/>
              </a:rPr>
              <a:t>» </a:t>
            </a:r>
            <a:r>
              <a:rPr lang="tr-TR" sz="1800" b="1" dirty="0">
                <a:cs typeface="Arial" pitchFamily="34" charset="0"/>
              </a:rPr>
              <a:t> </a:t>
            </a:r>
            <a:r>
              <a:rPr lang="tr-TR" sz="1800" dirty="0"/>
              <a:t>Tüm cihazların koruyucu ve önleyici bakımlarını zamanında yaptırmaktayız.</a:t>
            </a:r>
          </a:p>
          <a:p>
            <a:r>
              <a:rPr lang="en-US" sz="1800" b="1" dirty="0">
                <a:cs typeface="Arial" pitchFamily="34" charset="0"/>
              </a:rPr>
              <a:t>» </a:t>
            </a:r>
            <a:r>
              <a:rPr lang="tr-TR" sz="1800" b="1" dirty="0">
                <a:cs typeface="Arial" pitchFamily="34" charset="0"/>
              </a:rPr>
              <a:t> </a:t>
            </a:r>
            <a:r>
              <a:rPr lang="tr-TR" sz="1800" dirty="0"/>
              <a:t>Odalarda kullanılan televizyonlar ve minibarlar düşük enerji tüketimlidir.</a:t>
            </a:r>
          </a:p>
          <a:p>
            <a:r>
              <a:rPr lang="en-US" sz="1800" b="1" dirty="0">
                <a:cs typeface="Arial" pitchFamily="34" charset="0"/>
              </a:rPr>
              <a:t>» </a:t>
            </a:r>
            <a:r>
              <a:rPr lang="tr-TR" sz="1800" b="1" dirty="0">
                <a:cs typeface="Arial" pitchFamily="34" charset="0"/>
              </a:rPr>
              <a:t> </a:t>
            </a:r>
            <a:r>
              <a:rPr lang="tr-TR" sz="1800" dirty="0"/>
              <a:t>Çevre ve enerji tasarrufu konularında düzenli eğitimler verilmektedir</a:t>
            </a:r>
            <a:r>
              <a:rPr lang="tr-TR" sz="1800" dirty="0" smtClean="0"/>
              <a:t>.</a:t>
            </a:r>
          </a:p>
          <a:p>
            <a:r>
              <a:rPr lang="en-US" sz="1800" b="1" dirty="0" smtClean="0">
                <a:cs typeface="Arial" pitchFamily="34" charset="0"/>
              </a:rPr>
              <a:t>»</a:t>
            </a:r>
            <a:r>
              <a:rPr lang="tr-TR" sz="1800" b="1" dirty="0">
                <a:cs typeface="Arial" pitchFamily="34" charset="0"/>
              </a:rPr>
              <a:t> </a:t>
            </a:r>
            <a:r>
              <a:rPr lang="tr-TR" sz="1800" dirty="0" smtClean="0">
                <a:cs typeface="Arial" pitchFamily="34" charset="0"/>
              </a:rPr>
              <a:t>Odalarda ve genel alanlarda enerji tasarrufu ile ilgili bilgilendirme yazıları bulundurmaktayız.</a:t>
            </a:r>
            <a:endParaRPr lang="tr-TR" sz="1800" dirty="0"/>
          </a:p>
          <a:p>
            <a:pPr marL="341043" indent="-341043">
              <a:buFontTx/>
              <a:buChar char="-"/>
            </a:pPr>
            <a:endParaRPr lang="tr-TR" sz="17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703" y="1232917"/>
            <a:ext cx="3816424" cy="30099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573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Grafik 1"/>
          <p:cNvGraphicFramePr>
            <a:graphicFrameLocks/>
          </p:cNvGraphicFramePr>
          <p:nvPr>
            <p:extLst>
              <p:ext uri="{D42A27DB-BD31-4B8C-83A1-F6EECF244321}">
                <p14:modId xmlns:p14="http://schemas.microsoft.com/office/powerpoint/2010/main" val="2419633937"/>
              </p:ext>
            </p:extLst>
          </p:nvPr>
        </p:nvGraphicFramePr>
        <p:xfrm>
          <a:off x="6228457" y="173697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k 2"/>
          <p:cNvGraphicFramePr>
            <a:graphicFrameLocks/>
          </p:cNvGraphicFramePr>
          <p:nvPr>
            <p:extLst>
              <p:ext uri="{D42A27DB-BD31-4B8C-83A1-F6EECF244321}">
                <p14:modId xmlns:p14="http://schemas.microsoft.com/office/powerpoint/2010/main" val="1178812975"/>
              </p:ext>
            </p:extLst>
          </p:nvPr>
        </p:nvGraphicFramePr>
        <p:xfrm>
          <a:off x="971873" y="1808981"/>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3466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https://www.ekolojist.com/images/imgs2/su-tasarrufu-nasil-yapilir-2.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960086" y="1217146"/>
            <a:ext cx="6051082" cy="35622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Dikdörtgen 3"/>
          <p:cNvSpPr/>
          <p:nvPr/>
        </p:nvSpPr>
        <p:spPr>
          <a:xfrm>
            <a:off x="648908" y="350136"/>
            <a:ext cx="5311177" cy="5296235"/>
          </a:xfrm>
          <a:prstGeom prst="rect">
            <a:avLst/>
          </a:prstGeom>
        </p:spPr>
        <p:txBody>
          <a:bodyPr wrap="square" lIns="109134" tIns="54567" rIns="109134" bIns="54567">
            <a:spAutoFit/>
          </a:bodyPr>
          <a:lstStyle/>
          <a:p>
            <a:pPr algn="ctr"/>
            <a:r>
              <a:rPr lang="en-US" sz="1600" b="1" dirty="0">
                <a:solidFill>
                  <a:srgbClr val="002060"/>
                </a:solidFill>
                <a:effectLst>
                  <a:outerShdw blurRad="38100" dist="38100" dir="2700000" algn="tl">
                    <a:srgbClr val="000000">
                      <a:alpha val="43137"/>
                    </a:srgbClr>
                  </a:outerShdw>
                </a:effectLst>
              </a:rPr>
              <a:t>SU TASARRUFU </a:t>
            </a:r>
            <a:r>
              <a:rPr lang="en-US" sz="1600" b="1" dirty="0" smtClean="0">
                <a:solidFill>
                  <a:srgbClr val="002060"/>
                </a:solidFill>
                <a:effectLst>
                  <a:outerShdw blurRad="38100" dist="38100" dir="2700000" algn="tl">
                    <a:srgbClr val="000000">
                      <a:alpha val="43137"/>
                    </a:srgbClr>
                  </a:outerShdw>
                </a:effectLst>
              </a:rPr>
              <a:t>POLİTİKASI</a:t>
            </a:r>
            <a:endParaRPr lang="tr-TR" sz="1600" b="1" dirty="0" smtClean="0">
              <a:solidFill>
                <a:srgbClr val="002060"/>
              </a:solidFill>
              <a:effectLst>
                <a:outerShdw blurRad="38100" dist="38100" dir="2700000" algn="tl">
                  <a:srgbClr val="000000">
                    <a:alpha val="43137"/>
                  </a:srgbClr>
                </a:outerShdw>
              </a:effectLst>
            </a:endParaRPr>
          </a:p>
          <a:p>
            <a:pPr algn="ctr"/>
            <a:endParaRPr lang="tr-TR" sz="1600" b="1" dirty="0">
              <a:solidFill>
                <a:schemeClr val="accent5">
                  <a:lumMod val="75000"/>
                </a:schemeClr>
              </a:solidFill>
              <a:effectLst>
                <a:outerShdw blurRad="38100" dist="38100" dir="2700000" algn="tl">
                  <a:srgbClr val="000000">
                    <a:alpha val="43137"/>
                  </a:srgbClr>
                </a:outerShdw>
              </a:effectLst>
            </a:endParaRPr>
          </a:p>
          <a:p>
            <a:pPr lvl="0" algn="just"/>
            <a:r>
              <a:rPr lang="en-US" sz="1600" b="1" dirty="0">
                <a:cs typeface="Arial" pitchFamily="34" charset="0"/>
              </a:rPr>
              <a:t>» </a:t>
            </a:r>
            <a:r>
              <a:rPr lang="tr-TR" sz="1600" b="1" dirty="0">
                <a:cs typeface="Arial" pitchFamily="34" charset="0"/>
              </a:rPr>
              <a:t> </a:t>
            </a:r>
            <a:r>
              <a:rPr lang="en-US" sz="1600" dirty="0"/>
              <a:t>Hem doğaya karşı sorumluluklarımız hem de yasal yükümlülüklerimizi yerine getirmek üzere ulusal ve uluslararası standartları, yasa ve düzenlemeleri takip eder, su kullanımını azaltma ve su tüketim performansımızın sürekli iyileştirilmesini sağlayacak çalışmaları gönüllü olarak yürütür, çalışmalarımızın sonuçlarını takip ederiz.</a:t>
            </a:r>
            <a:endParaRPr lang="tr-TR" sz="1600" dirty="0"/>
          </a:p>
          <a:p>
            <a:pPr lvl="0" algn="just"/>
            <a:r>
              <a:rPr lang="en-US" sz="1600" b="1" dirty="0">
                <a:cs typeface="Arial" pitchFamily="34" charset="0"/>
              </a:rPr>
              <a:t>» </a:t>
            </a:r>
            <a:r>
              <a:rPr lang="tr-TR" sz="1600" b="1" dirty="0">
                <a:cs typeface="Arial" pitchFamily="34" charset="0"/>
              </a:rPr>
              <a:t> </a:t>
            </a:r>
            <a:r>
              <a:rPr lang="en-US" sz="1600" dirty="0"/>
              <a:t>Hedefler koyar, çalışanlarımızın da katılımını sağlamak amacıyla eğitim programlarımızda su tasarrufuna yer veririz.</a:t>
            </a:r>
            <a:endParaRPr lang="tr-TR" sz="1600" dirty="0"/>
          </a:p>
          <a:p>
            <a:pPr lvl="0" algn="just"/>
            <a:r>
              <a:rPr lang="en-US" sz="1600" b="1" dirty="0">
                <a:cs typeface="Arial" pitchFamily="34" charset="0"/>
              </a:rPr>
              <a:t>» </a:t>
            </a:r>
            <a:r>
              <a:rPr lang="tr-TR" sz="1600" b="1" dirty="0">
                <a:cs typeface="Arial" pitchFamily="34" charset="0"/>
              </a:rPr>
              <a:t> </a:t>
            </a:r>
            <a:r>
              <a:rPr lang="en-US" sz="1600" dirty="0"/>
              <a:t>Tüm paydaşlarımızla su tasarrufu konusunda ortak amaçlar ve sonuçlar yaratmak üzere iş birliği yapmayı önemseriz. Bu konularda misafirlerimiz, çalışanlarımız, ziyaretçilerimiz ve tüm iş ortaklarımız ile birlikte farkındalık ve bilinç seviyesine ulaşılması adına etkileşimimizi sürdürmeye çalışırız.</a:t>
            </a:r>
            <a:endParaRPr lang="tr-TR" sz="1600" dirty="0"/>
          </a:p>
          <a:p>
            <a:pPr lvl="0" algn="just"/>
            <a:r>
              <a:rPr lang="en-US" sz="1600" b="1" dirty="0">
                <a:cs typeface="Arial" pitchFamily="34" charset="0"/>
              </a:rPr>
              <a:t>» </a:t>
            </a:r>
            <a:r>
              <a:rPr lang="en-US" sz="1600" dirty="0"/>
              <a:t>Su tasarrufuna uygun ürün, ekipman, teçhizat ve teknoloji alternatiflerini araştırıp bulmaya, satın almaya ve kullanmaya çalışırız.</a:t>
            </a:r>
            <a:endParaRPr lang="tr-TR" sz="1600" dirty="0"/>
          </a:p>
          <a:p>
            <a:pPr lvl="0" algn="just"/>
            <a:r>
              <a:rPr lang="en-US" sz="1600" b="1" dirty="0">
                <a:cs typeface="Arial" pitchFamily="34" charset="0"/>
              </a:rPr>
              <a:t>» </a:t>
            </a:r>
            <a:r>
              <a:rPr lang="tr-TR" sz="1600" b="1" dirty="0">
                <a:cs typeface="Arial" pitchFamily="34" charset="0"/>
              </a:rPr>
              <a:t> </a:t>
            </a:r>
            <a:r>
              <a:rPr lang="en-US" sz="1600" dirty="0"/>
              <a:t>Su tüketimleri düzenli olarak takip eder ve politikanın etkinliği değerlendirilmeye önem veririz.</a:t>
            </a:r>
            <a:endParaRPr lang="tr-TR" sz="1600" dirty="0"/>
          </a:p>
          <a:p>
            <a:pPr algn="just"/>
            <a:r>
              <a:rPr lang="en-US" sz="1700" dirty="0"/>
              <a:t> </a:t>
            </a:r>
            <a:endParaRPr lang="tr-TR" sz="1700" dirty="0"/>
          </a:p>
        </p:txBody>
      </p:sp>
    </p:spTree>
    <p:extLst>
      <p:ext uri="{BB962C8B-B14F-4D97-AF65-F5344CB8AC3E}">
        <p14:creationId xmlns:p14="http://schemas.microsoft.com/office/powerpoint/2010/main" val="2529090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Metin kutusu 6"/>
          <p:cNvSpPr txBox="1"/>
          <p:nvPr/>
        </p:nvSpPr>
        <p:spPr>
          <a:xfrm>
            <a:off x="251793" y="793469"/>
            <a:ext cx="6067224" cy="2326191"/>
          </a:xfrm>
          <a:prstGeom prst="rect">
            <a:avLst/>
          </a:prstGeom>
          <a:noFill/>
        </p:spPr>
        <p:txBody>
          <a:bodyPr wrap="square" lIns="109134" tIns="54567" rIns="109134" bIns="54567" rtlCol="0">
            <a:spAutoFit/>
          </a:bodyPr>
          <a:lstStyle/>
          <a:p>
            <a:pPr algn="ctr"/>
            <a:endParaRPr lang="tr-TR" sz="1600" b="1" dirty="0" smtClean="0">
              <a:solidFill>
                <a:schemeClr val="accent5">
                  <a:lumMod val="75000"/>
                </a:schemeClr>
              </a:solidFill>
              <a:effectLst>
                <a:outerShdw blurRad="38100" dist="38100" dir="2700000" algn="tl">
                  <a:srgbClr val="000000">
                    <a:alpha val="43137"/>
                  </a:srgbClr>
                </a:outerShdw>
              </a:effectLst>
            </a:endParaRPr>
          </a:p>
          <a:p>
            <a:pPr algn="ctr"/>
            <a:r>
              <a:rPr lang="tr-TR" sz="1600" b="1" dirty="0" smtClean="0">
                <a:solidFill>
                  <a:srgbClr val="002060"/>
                </a:solidFill>
                <a:effectLst>
                  <a:outerShdw blurRad="38100" dist="38100" dir="2700000" algn="tl">
                    <a:srgbClr val="000000">
                      <a:alpha val="43137"/>
                    </a:srgbClr>
                  </a:outerShdw>
                </a:effectLst>
              </a:rPr>
              <a:t>SU TASARRUFU</a:t>
            </a:r>
          </a:p>
          <a:p>
            <a:pPr algn="ctr"/>
            <a:endParaRPr lang="tr-TR" sz="1600" b="1" dirty="0">
              <a:solidFill>
                <a:schemeClr val="accent5">
                  <a:lumMod val="75000"/>
                </a:schemeClr>
              </a:solidFill>
              <a:effectLst>
                <a:outerShdw blurRad="38100" dist="38100" dir="2700000" algn="tl">
                  <a:srgbClr val="000000">
                    <a:alpha val="43137"/>
                  </a:srgbClr>
                </a:outerShdw>
              </a:effectLst>
            </a:endParaRPr>
          </a:p>
          <a:p>
            <a:pPr algn="ctr"/>
            <a:endParaRPr lang="tr-TR" sz="1600" b="1" dirty="0">
              <a:solidFill>
                <a:schemeClr val="accent5">
                  <a:lumMod val="75000"/>
                </a:schemeClr>
              </a:solidFill>
              <a:effectLst>
                <a:outerShdw blurRad="38100" dist="38100" dir="2700000" algn="tl">
                  <a:srgbClr val="000000">
                    <a:alpha val="43137"/>
                  </a:srgbClr>
                </a:outerShdw>
              </a:effectLst>
            </a:endParaRPr>
          </a:p>
          <a:p>
            <a:r>
              <a:rPr lang="tr-TR" sz="1600" dirty="0"/>
              <a:t>Sağlık, hijyen ve misafir memnuniyeti konularından ödün vermeden genel su tüketimini azaltmak amacıyla su tasarrufu sağlayan donanımlar kullanıyor; misafir odalarına su tasarrufu ile ilgili bilgilendirme yazıları yerleştiriyor ve çalışanlarımızı bu konuda eğitiyoruz.</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400" y="3681189"/>
            <a:ext cx="5336033" cy="28906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902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val="78047179"/>
              </p:ext>
            </p:extLst>
          </p:nvPr>
        </p:nvGraphicFramePr>
        <p:xfrm>
          <a:off x="6300465" y="1808981"/>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p:cNvGraphicFramePr>
            <a:graphicFrameLocks/>
          </p:cNvGraphicFramePr>
          <p:nvPr>
            <p:extLst>
              <p:ext uri="{D42A27DB-BD31-4B8C-83A1-F6EECF244321}">
                <p14:modId xmlns:p14="http://schemas.microsoft.com/office/powerpoint/2010/main" val="1204071696"/>
              </p:ext>
            </p:extLst>
          </p:nvPr>
        </p:nvGraphicFramePr>
        <p:xfrm>
          <a:off x="755849" y="1808981"/>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8427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2010888" y="219938"/>
            <a:ext cx="8513996" cy="433365"/>
          </a:xfrm>
          <a:prstGeom prst="rect">
            <a:avLst/>
          </a:prstGeom>
          <a:noFill/>
        </p:spPr>
        <p:txBody>
          <a:bodyPr wrap="square" lIns="109134" tIns="54567" rIns="109134" bIns="54567" rtlCol="0">
            <a:spAutoFit/>
          </a:bodyPr>
          <a:lstStyle/>
          <a:p>
            <a:pPr algn="ctr"/>
            <a:r>
              <a:rPr lang="tr-TR" b="1" dirty="0" smtClean="0">
                <a:solidFill>
                  <a:srgbClr val="002060"/>
                </a:solidFill>
                <a:effectLst>
                  <a:outerShdw blurRad="38100" dist="38100" dir="2700000" algn="tl">
                    <a:srgbClr val="000000">
                      <a:alpha val="43137"/>
                    </a:srgbClr>
                  </a:outerShdw>
                </a:effectLst>
              </a:rPr>
              <a:t>DOĞAL KÜLTÜREL VE TARİHİ ZENGİNLİKLERİMİZ</a:t>
            </a:r>
            <a:endParaRPr lang="tr-TR" b="1" dirty="0">
              <a:solidFill>
                <a:srgbClr val="002060"/>
              </a:solidFill>
              <a:effectLst>
                <a:outerShdw blurRad="38100" dist="38100" dir="2700000" algn="tl">
                  <a:srgbClr val="000000">
                    <a:alpha val="43137"/>
                  </a:srgbClr>
                </a:outerShdw>
              </a:effectLst>
            </a:endParaRPr>
          </a:p>
        </p:txBody>
      </p:sp>
      <p:sp>
        <p:nvSpPr>
          <p:cNvPr id="5" name="Metin kutusu 4"/>
          <p:cNvSpPr txBox="1"/>
          <p:nvPr/>
        </p:nvSpPr>
        <p:spPr>
          <a:xfrm>
            <a:off x="524314" y="1016893"/>
            <a:ext cx="5361171" cy="633420"/>
          </a:xfrm>
          <a:prstGeom prst="rect">
            <a:avLst/>
          </a:prstGeom>
          <a:noFill/>
        </p:spPr>
        <p:txBody>
          <a:bodyPr wrap="square" lIns="109134" tIns="54567" rIns="109134" bIns="54567" rtlCol="0">
            <a:spAutoFit/>
          </a:bodyPr>
          <a:lstStyle/>
          <a:p>
            <a:pPr algn="ctr"/>
            <a:endParaRPr lang="tr-TR" sz="1700" dirty="0">
              <a:solidFill>
                <a:schemeClr val="accent5">
                  <a:lumMod val="50000"/>
                </a:schemeClr>
              </a:solidFill>
            </a:endParaRPr>
          </a:p>
          <a:p>
            <a:pPr algn="ctr"/>
            <a:endParaRPr lang="tr-TR" sz="1700" dirty="0">
              <a:solidFill>
                <a:schemeClr val="accent5">
                  <a:lumMod val="50000"/>
                </a:schemeClr>
              </a:solidFill>
            </a:endParaRPr>
          </a:p>
        </p:txBody>
      </p:sp>
      <p:sp>
        <p:nvSpPr>
          <p:cNvPr id="6" name="AutoShape 2" descr="https://www.bayburtmanset.com/wp-content/uploads/2018/02/yalova-efsaneleri.webp"/>
          <p:cNvSpPr>
            <a:spLocks noChangeAspect="1" noChangeArrowheads="1"/>
          </p:cNvSpPr>
          <p:nvPr/>
        </p:nvSpPr>
        <p:spPr bwMode="auto">
          <a:xfrm>
            <a:off x="202140" y="-152053"/>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34" tIns="54567" rIns="109134" bIns="54567" numCol="1" anchor="t" anchorCtr="0" compatLnSpc="1">
            <a:prstTxWarp prst="textNoShape">
              <a:avLst/>
            </a:prstTxWarp>
          </a:bodyPr>
          <a:lstStyle/>
          <a:p>
            <a:endParaRPr lang="tr-TR"/>
          </a:p>
        </p:txBody>
      </p:sp>
      <p:sp>
        <p:nvSpPr>
          <p:cNvPr id="7" name="AutoShape 4" descr="https://www.bayburtmanset.com/wp-content/uploads/2018/02/yalova-efsaneleri.webp"/>
          <p:cNvSpPr>
            <a:spLocks noChangeAspect="1" noChangeArrowheads="1"/>
          </p:cNvSpPr>
          <p:nvPr/>
        </p:nvSpPr>
        <p:spPr bwMode="auto">
          <a:xfrm>
            <a:off x="400154" y="8355"/>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34" tIns="54567" rIns="109134" bIns="54567" numCol="1" anchor="t" anchorCtr="0" compatLnSpc="1">
            <a:prstTxWarp prst="textNoShape">
              <a:avLst/>
            </a:prstTxWarp>
          </a:bodyPr>
          <a:lstStyle/>
          <a:p>
            <a:endParaRPr lang="tr-T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537" y="1880989"/>
            <a:ext cx="3810000" cy="33843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746944" y="1652198"/>
            <a:ext cx="5697538" cy="3647152"/>
          </a:xfrm>
          <a:prstGeom prst="rect">
            <a:avLst/>
          </a:prstGeom>
        </p:spPr>
        <p:txBody>
          <a:bodyPr wrap="square">
            <a:spAutoFit/>
          </a:bodyPr>
          <a:lstStyle/>
          <a:p>
            <a:r>
              <a:rPr lang="tr-TR" sz="2000" dirty="0" smtClean="0">
                <a:solidFill>
                  <a:srgbClr val="002060"/>
                </a:solidFill>
              </a:rPr>
              <a:t>ÇEŞME KALESİ</a:t>
            </a:r>
          </a:p>
          <a:p>
            <a:endParaRPr lang="tr-TR" dirty="0" smtClean="0"/>
          </a:p>
          <a:p>
            <a:r>
              <a:rPr lang="tr-TR" dirty="0" smtClean="0"/>
              <a:t>2</a:t>
            </a:r>
            <a:r>
              <a:rPr lang="tr-TR" dirty="0"/>
              <a:t>. Beyazıt tarafından 1508 yılında dikdörtgen biçiminde yaptırılan kale, 6 kulesi ve üç yanındaki hendeklerle muhteşem bir görüntü oluşturur. İlk yapıldığı zamanlarda denize sıfır olarak inşa edilen kale, zaman içerisinden denizin doldurulmasıyla daha içte kaldı. Kaleyi ziyaret ettiğinizde, kalenin önünde Büyük Türk Komutanı Kaptan-ı Derya Cezayirli Hasan Paşa'nın yanında aslanı bulunan heykeli de görülebilmektedir.</a:t>
            </a:r>
          </a:p>
        </p:txBody>
      </p:sp>
    </p:spTree>
    <p:extLst>
      <p:ext uri="{BB962C8B-B14F-4D97-AF65-F5344CB8AC3E}">
        <p14:creationId xmlns:p14="http://schemas.microsoft.com/office/powerpoint/2010/main" val="1390909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529" y="1532841"/>
            <a:ext cx="3888432" cy="28083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539825" y="1520949"/>
            <a:ext cx="5940425" cy="3000821"/>
          </a:xfrm>
          <a:prstGeom prst="rect">
            <a:avLst/>
          </a:prstGeom>
        </p:spPr>
        <p:txBody>
          <a:bodyPr>
            <a:spAutoFit/>
          </a:bodyPr>
          <a:lstStyle/>
          <a:p>
            <a:r>
              <a:rPr lang="tr-TR" sz="2000" dirty="0" smtClean="0">
                <a:solidFill>
                  <a:srgbClr val="002060"/>
                </a:solidFill>
              </a:rPr>
              <a:t>KERVANSARAY</a:t>
            </a:r>
            <a:endParaRPr lang="tr-TR" sz="2000" dirty="0">
              <a:solidFill>
                <a:srgbClr val="002060"/>
              </a:solidFill>
            </a:endParaRPr>
          </a:p>
          <a:p>
            <a:endParaRPr lang="tr-TR" dirty="0"/>
          </a:p>
          <a:p>
            <a:r>
              <a:rPr lang="tr-TR" dirty="0"/>
              <a:t>1528 yılında Kanuni Sultan Süleyman tarafından </a:t>
            </a:r>
            <a:r>
              <a:rPr lang="tr-TR" dirty="0" smtClean="0"/>
              <a:t>yapılan Kervansaray </a:t>
            </a:r>
            <a:r>
              <a:rPr lang="tr-TR" dirty="0"/>
              <a:t>Çeşme'ye ayrı bir özellik katar. Tarih içinde özellikle yabancı tüccarların konaklaması için kullanılan kervansaray günümüzde 45 odalı bir otel olarak hizmet vermektedir. Kervansaray ‘da ayrıca gece eğlence mekanları ve alış-veriş merkezleri de bulunmaktadır.</a:t>
            </a:r>
          </a:p>
        </p:txBody>
      </p:sp>
    </p:spTree>
    <p:extLst>
      <p:ext uri="{BB962C8B-B14F-4D97-AF65-F5344CB8AC3E}">
        <p14:creationId xmlns:p14="http://schemas.microsoft.com/office/powerpoint/2010/main" val="15078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94043" y="481225"/>
            <a:ext cx="4266262" cy="6015301"/>
          </a:xfrm>
        </p:spPr>
        <p:txBody>
          <a:bodyPr/>
          <a:lstStyle/>
          <a:p>
            <a:pPr marL="0" indent="0">
              <a:buNone/>
            </a:pPr>
            <a:r>
              <a:rPr lang="tr-TR" sz="2000" dirty="0" smtClean="0">
                <a:solidFill>
                  <a:srgbClr val="002060"/>
                </a:solidFill>
              </a:rPr>
              <a:t>ALAÇATI İSKELESİ</a:t>
            </a:r>
          </a:p>
          <a:p>
            <a:pPr marL="0" indent="0">
              <a:buNone/>
            </a:pPr>
            <a:r>
              <a:rPr lang="tr-TR" dirty="0" smtClean="0"/>
              <a:t>Alaçatı </a:t>
            </a:r>
            <a:r>
              <a:rPr lang="tr-TR" dirty="0"/>
              <a:t>beldesinin güneyinde yan yana sıralanmış koylarla, yatçılar için bir cennet niteliğindedir. İskelede tam teşekküllü bir şekilde 80 tekne barınabilmektedir.</a:t>
            </a:r>
          </a:p>
          <a:p>
            <a:endParaRPr lang="tr-TR" dirty="0"/>
          </a:p>
          <a:p>
            <a:pPr marL="0" indent="0">
              <a:buNone/>
            </a:pPr>
            <a:r>
              <a:rPr lang="tr-TR" dirty="0"/>
              <a:t> </a:t>
            </a:r>
          </a:p>
        </p:txBody>
      </p:sp>
      <p:sp>
        <p:nvSpPr>
          <p:cNvPr id="3" name="AutoShape 2" descr="Port Alaçatı - Çeşme'de Liman veya Marina'da fotoğrafl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Çeşme - Alaçatı Turu - Ege Transfer Turiz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369" y="1952997"/>
            <a:ext cx="5400600" cy="32403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77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0" y="936811"/>
            <a:ext cx="915816" cy="70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irsek Bağlayıcısı 4"/>
          <p:cNvCxnSpPr/>
          <p:nvPr/>
        </p:nvCxnSpPr>
        <p:spPr>
          <a:xfrm flipV="1">
            <a:off x="139681" y="1287702"/>
            <a:ext cx="5052261" cy="350894"/>
          </a:xfrm>
          <a:prstGeom prst="bentConnector3">
            <a:avLst>
              <a:gd name="adj1" fmla="val 18366"/>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1328974" y="870898"/>
            <a:ext cx="1590527" cy="433365"/>
          </a:xfrm>
          <a:prstGeom prst="rect">
            <a:avLst/>
          </a:prstGeom>
          <a:noFill/>
        </p:spPr>
        <p:txBody>
          <a:bodyPr wrap="square" lIns="109134" tIns="54567" rIns="109134" bIns="54567" rtlCol="0">
            <a:spAutoFit/>
          </a:bodyPr>
          <a:lstStyle/>
          <a:p>
            <a:r>
              <a:rPr lang="tr-TR" b="1" dirty="0" smtClean="0">
                <a:ln w="1905"/>
                <a:solidFill>
                  <a:srgbClr val="002060"/>
                </a:solidFill>
                <a:effectLst>
                  <a:innerShdw blurRad="69850" dist="43180" dir="5400000">
                    <a:srgbClr val="000000">
                      <a:alpha val="65000"/>
                    </a:srgbClr>
                  </a:innerShdw>
                </a:effectLst>
              </a:rPr>
              <a:t>01 GİRİŞ </a:t>
            </a:r>
            <a:endParaRPr lang="tr-TR" b="1" dirty="0">
              <a:ln w="1905"/>
              <a:solidFill>
                <a:srgbClr val="002060"/>
              </a:solidFill>
              <a:effectLst>
                <a:innerShdw blurRad="69850" dist="43180" dir="5400000">
                  <a:srgbClr val="000000">
                    <a:alpha val="65000"/>
                  </a:srgbClr>
                </a:innerShdw>
              </a:effectLst>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81" y="2296650"/>
            <a:ext cx="866312" cy="78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Dirsek Bağlayıcısı 13"/>
          <p:cNvCxnSpPr/>
          <p:nvPr/>
        </p:nvCxnSpPr>
        <p:spPr>
          <a:xfrm flipV="1">
            <a:off x="139681" y="2759808"/>
            <a:ext cx="5052261" cy="394623"/>
          </a:xfrm>
          <a:prstGeom prst="bentConnector3">
            <a:avLst>
              <a:gd name="adj1" fmla="val 19485"/>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1075284" y="2305695"/>
            <a:ext cx="3114485" cy="433365"/>
          </a:xfrm>
          <a:prstGeom prst="rect">
            <a:avLst/>
          </a:prstGeom>
          <a:noFill/>
        </p:spPr>
        <p:txBody>
          <a:bodyPr wrap="square" lIns="109134" tIns="54567" rIns="109134" bIns="54567" rtlCol="0">
            <a:spAutoFit/>
          </a:bodyPr>
          <a:lstStyle/>
          <a:p>
            <a:r>
              <a:rPr lang="tr-TR" b="1" dirty="0" smtClean="0">
                <a:ln w="1905"/>
                <a:solidFill>
                  <a:srgbClr val="002060"/>
                </a:solidFill>
                <a:effectLst>
                  <a:innerShdw blurRad="69850" dist="43180" dir="5400000">
                    <a:srgbClr val="000000">
                      <a:alpha val="65000"/>
                    </a:srgbClr>
                  </a:innerShdw>
                </a:effectLst>
              </a:rPr>
              <a:t>02</a:t>
            </a:r>
            <a:r>
              <a:rPr lang="tr-TR" b="1" dirty="0" smtClean="0">
                <a:ln w="1905"/>
                <a:solidFill>
                  <a:schemeClr val="accent5">
                    <a:lumMod val="75000"/>
                  </a:schemeClr>
                </a:solidFill>
                <a:effectLst>
                  <a:innerShdw blurRad="69850" dist="43180" dir="5400000">
                    <a:srgbClr val="000000">
                      <a:alpha val="65000"/>
                    </a:srgbClr>
                  </a:innerShdw>
                </a:effectLst>
              </a:rPr>
              <a:t> </a:t>
            </a:r>
            <a:r>
              <a:rPr lang="tr-TR" b="1" dirty="0" smtClean="0">
                <a:ln w="1905"/>
                <a:solidFill>
                  <a:srgbClr val="002060"/>
                </a:solidFill>
                <a:effectLst>
                  <a:innerShdw blurRad="69850" dist="43180" dir="5400000">
                    <a:srgbClr val="000000">
                      <a:alpha val="65000"/>
                    </a:srgbClr>
                  </a:innerShdw>
                </a:effectLst>
              </a:rPr>
              <a:t>POLİTİKAMIZ</a:t>
            </a:r>
            <a:endParaRPr lang="tr-TR" b="1" dirty="0">
              <a:ln w="1905"/>
              <a:solidFill>
                <a:srgbClr val="002060"/>
              </a:solidFill>
              <a:effectLst>
                <a:innerShdw blurRad="69850" dist="43180" dir="5400000">
                  <a:srgbClr val="000000">
                    <a:alpha val="65000"/>
                  </a:srgbClr>
                </a:innerShdw>
              </a:effectLst>
            </a:endParaRPr>
          </a:p>
        </p:txBody>
      </p:sp>
      <p:cxnSp>
        <p:nvCxnSpPr>
          <p:cNvPr id="22" name="Dirsek Bağlayıcısı 21"/>
          <p:cNvCxnSpPr/>
          <p:nvPr/>
        </p:nvCxnSpPr>
        <p:spPr>
          <a:xfrm flipV="1">
            <a:off x="249403" y="4074349"/>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Metin kutusu 22"/>
          <p:cNvSpPr txBox="1"/>
          <p:nvPr/>
        </p:nvSpPr>
        <p:spPr>
          <a:xfrm>
            <a:off x="1328974" y="3685610"/>
            <a:ext cx="3114485" cy="433365"/>
          </a:xfrm>
          <a:prstGeom prst="rect">
            <a:avLst/>
          </a:prstGeom>
          <a:noFill/>
        </p:spPr>
        <p:txBody>
          <a:bodyPr wrap="square" lIns="109134" tIns="54567" rIns="109134" bIns="54567" rtlCol="0">
            <a:spAutoFit/>
          </a:bodyPr>
          <a:lstStyle/>
          <a:p>
            <a:r>
              <a:rPr lang="tr-TR" b="1" dirty="0" smtClean="0">
                <a:ln w="1905"/>
                <a:solidFill>
                  <a:srgbClr val="002060"/>
                </a:solidFill>
                <a:effectLst>
                  <a:innerShdw blurRad="69850" dist="43180" dir="5400000">
                    <a:srgbClr val="000000">
                      <a:alpha val="65000"/>
                    </a:srgbClr>
                  </a:innerShdw>
                </a:effectLst>
              </a:rPr>
              <a:t>03 ATIK YÖNETİMİ</a:t>
            </a:r>
            <a:endParaRPr lang="tr-TR" b="1" dirty="0">
              <a:ln w="1905"/>
              <a:solidFill>
                <a:srgbClr val="002060"/>
              </a:solidFill>
              <a:effectLst>
                <a:innerShdw blurRad="69850" dist="43180" dir="5400000">
                  <a:srgbClr val="000000">
                    <a:alpha val="65000"/>
                  </a:srgbClr>
                </a:innerShdw>
              </a:effectLst>
            </a:endParaRP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92" y="3705416"/>
            <a:ext cx="804433" cy="66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Dirsek Bağlayıcısı 31"/>
          <p:cNvCxnSpPr/>
          <p:nvPr/>
        </p:nvCxnSpPr>
        <p:spPr>
          <a:xfrm flipV="1">
            <a:off x="186461" y="5607832"/>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Metin kutusu 32"/>
          <p:cNvSpPr txBox="1"/>
          <p:nvPr/>
        </p:nvSpPr>
        <p:spPr>
          <a:xfrm>
            <a:off x="1191260" y="4994543"/>
            <a:ext cx="5057017" cy="433365"/>
          </a:xfrm>
          <a:prstGeom prst="rect">
            <a:avLst/>
          </a:prstGeom>
          <a:noFill/>
        </p:spPr>
        <p:txBody>
          <a:bodyPr wrap="square" lIns="109134" tIns="54567" rIns="109134" bIns="54567" rtlCol="0">
            <a:spAutoFit/>
          </a:bodyPr>
          <a:lstStyle/>
          <a:p>
            <a:r>
              <a:rPr lang="tr-TR" b="1" dirty="0" smtClean="0">
                <a:ln w="1905"/>
                <a:solidFill>
                  <a:srgbClr val="002060"/>
                </a:solidFill>
                <a:effectLst>
                  <a:innerShdw blurRad="69850" dist="43180" dir="5400000">
                    <a:srgbClr val="000000">
                      <a:alpha val="65000"/>
                    </a:srgbClr>
                  </a:innerShdw>
                </a:effectLst>
              </a:rPr>
              <a:t>04 ENERJİ VE SU TÜKETİMİ YÖNETİMİ</a:t>
            </a:r>
            <a:endParaRPr lang="tr-TR" b="1" dirty="0">
              <a:ln w="1905"/>
              <a:solidFill>
                <a:srgbClr val="002060"/>
              </a:solidFill>
              <a:effectLst>
                <a:innerShdw blurRad="69850" dist="43180" dir="5400000">
                  <a:srgbClr val="000000">
                    <a:alpha val="65000"/>
                  </a:srgbClr>
                </a:innerShdw>
              </a:effectLst>
            </a:endParaRPr>
          </a:p>
        </p:txBody>
      </p:sp>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7" y="5211226"/>
            <a:ext cx="965319" cy="67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Dirsek Bağlayıcısı 35"/>
          <p:cNvCxnSpPr/>
          <p:nvPr/>
        </p:nvCxnSpPr>
        <p:spPr>
          <a:xfrm flipV="1">
            <a:off x="6152978" y="1211910"/>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Metin kutusu 36"/>
          <p:cNvSpPr txBox="1"/>
          <p:nvPr/>
        </p:nvSpPr>
        <p:spPr>
          <a:xfrm>
            <a:off x="7236742" y="503553"/>
            <a:ext cx="4050089" cy="756531"/>
          </a:xfrm>
          <a:prstGeom prst="rect">
            <a:avLst/>
          </a:prstGeom>
          <a:noFill/>
        </p:spPr>
        <p:txBody>
          <a:bodyPr wrap="square" lIns="109134" tIns="54567" rIns="109134" bIns="54567" rtlCol="0">
            <a:spAutoFit/>
          </a:bodyPr>
          <a:lstStyle/>
          <a:p>
            <a:r>
              <a:rPr lang="tr-TR" b="1" dirty="0">
                <a:ln w="1905"/>
                <a:solidFill>
                  <a:srgbClr val="002060"/>
                </a:solidFill>
                <a:effectLst>
                  <a:innerShdw blurRad="69850" dist="43180" dir="5400000">
                    <a:srgbClr val="000000">
                      <a:alpha val="65000"/>
                    </a:srgbClr>
                  </a:innerShdw>
                </a:effectLst>
              </a:rPr>
              <a:t>05 </a:t>
            </a:r>
            <a:r>
              <a:rPr lang="tr-TR" b="1" dirty="0" smtClean="0">
                <a:ln w="1905"/>
                <a:solidFill>
                  <a:srgbClr val="002060"/>
                </a:solidFill>
                <a:effectLst>
                  <a:innerShdw blurRad="69850" dist="43180" dir="5400000">
                    <a:srgbClr val="000000">
                      <a:alpha val="65000"/>
                    </a:srgbClr>
                  </a:innerShdw>
                </a:effectLst>
              </a:rPr>
              <a:t>DOĞAL, KÜLTÜREL </a:t>
            </a:r>
            <a:r>
              <a:rPr lang="tr-TR" b="1" dirty="0">
                <a:ln w="1905"/>
                <a:solidFill>
                  <a:srgbClr val="002060"/>
                </a:solidFill>
                <a:effectLst>
                  <a:innerShdw blurRad="69850" dist="43180" dir="5400000">
                    <a:srgbClr val="000000">
                      <a:alpha val="65000"/>
                    </a:srgbClr>
                  </a:innerShdw>
                </a:effectLst>
              </a:rPr>
              <a:t>VE TARİHİ ZENGİNLİKLERİMİZ</a:t>
            </a:r>
          </a:p>
        </p:txBody>
      </p:sp>
      <p:cxnSp>
        <p:nvCxnSpPr>
          <p:cNvPr id="40" name="Dirsek Bağlayıcısı 39"/>
          <p:cNvCxnSpPr/>
          <p:nvPr/>
        </p:nvCxnSpPr>
        <p:spPr>
          <a:xfrm flipV="1">
            <a:off x="6152320" y="2686442"/>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Metin kutusu 40"/>
          <p:cNvSpPr txBox="1"/>
          <p:nvPr/>
        </p:nvSpPr>
        <p:spPr>
          <a:xfrm>
            <a:off x="7343832" y="2255347"/>
            <a:ext cx="3114485" cy="433365"/>
          </a:xfrm>
          <a:prstGeom prst="rect">
            <a:avLst/>
          </a:prstGeom>
          <a:noFill/>
        </p:spPr>
        <p:txBody>
          <a:bodyPr wrap="square" lIns="109134" tIns="54567" rIns="109134" bIns="54567" rtlCol="0">
            <a:spAutoFit/>
          </a:bodyPr>
          <a:lstStyle/>
          <a:p>
            <a:r>
              <a:rPr lang="tr-TR" b="1" dirty="0" smtClean="0">
                <a:ln w="1905"/>
                <a:solidFill>
                  <a:srgbClr val="002060"/>
                </a:solidFill>
                <a:effectLst>
                  <a:innerShdw blurRad="69850" dist="43180" dir="5400000">
                    <a:srgbClr val="000000">
                      <a:alpha val="65000"/>
                    </a:srgbClr>
                  </a:innerShdw>
                </a:effectLst>
              </a:rPr>
              <a:t>06 YÖRESEL LEZZETLER</a:t>
            </a:r>
            <a:endParaRPr lang="tr-TR" b="1" dirty="0">
              <a:ln w="1905"/>
              <a:solidFill>
                <a:srgbClr val="002060"/>
              </a:solidFill>
              <a:effectLst>
                <a:innerShdw blurRad="69850" dist="43180" dir="5400000">
                  <a:srgbClr val="000000">
                    <a:alpha val="65000"/>
                  </a:srgbClr>
                </a:innerShdw>
              </a:effectLst>
            </a:endParaRPr>
          </a:p>
        </p:txBody>
      </p:sp>
      <p:cxnSp>
        <p:nvCxnSpPr>
          <p:cNvPr id="42" name="Dirsek Bağlayıcısı 41"/>
          <p:cNvCxnSpPr/>
          <p:nvPr/>
        </p:nvCxnSpPr>
        <p:spPr>
          <a:xfrm flipV="1">
            <a:off x="6152320" y="4088208"/>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3380" y="725243"/>
            <a:ext cx="1008112" cy="73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4364" y="2147317"/>
            <a:ext cx="947128" cy="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Metin kutusu 25"/>
          <p:cNvSpPr txBox="1"/>
          <p:nvPr/>
        </p:nvSpPr>
        <p:spPr>
          <a:xfrm>
            <a:off x="7596609" y="3602892"/>
            <a:ext cx="3114485" cy="433365"/>
          </a:xfrm>
          <a:prstGeom prst="rect">
            <a:avLst/>
          </a:prstGeom>
          <a:noFill/>
        </p:spPr>
        <p:txBody>
          <a:bodyPr wrap="square" lIns="109134" tIns="54567" rIns="109134" bIns="54567" rtlCol="0">
            <a:spAutoFit/>
          </a:bodyPr>
          <a:lstStyle/>
          <a:p>
            <a:r>
              <a:rPr lang="tr-TR" b="1" dirty="0" smtClean="0">
                <a:ln w="1905"/>
                <a:solidFill>
                  <a:srgbClr val="002060"/>
                </a:solidFill>
                <a:effectLst>
                  <a:innerShdw blurRad="69850" dist="43180" dir="5400000">
                    <a:srgbClr val="000000">
                      <a:alpha val="65000"/>
                    </a:srgbClr>
                  </a:innerShdw>
                </a:effectLst>
              </a:rPr>
              <a:t>UYGULAMALARIMIZ</a:t>
            </a:r>
            <a:endParaRPr lang="tr-TR"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56382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5364361" y="1376933"/>
            <a:ext cx="6408712" cy="4608512"/>
          </a:xfrm>
        </p:spPr>
        <p:txBody>
          <a:bodyPr>
            <a:normAutofit fontScale="90000"/>
          </a:bodyPr>
          <a:lstStyle/>
          <a:p>
            <a:pPr algn="l"/>
            <a:r>
              <a:rPr lang="tr-TR" sz="2200" dirty="0" smtClean="0">
                <a:solidFill>
                  <a:srgbClr val="002060"/>
                </a:solidFill>
                <a:latin typeface="+mn-lt"/>
              </a:rPr>
              <a:t>PAZAR YERİ CAMİ</a:t>
            </a:r>
            <a:r>
              <a:rPr lang="tr-TR" sz="1800" dirty="0" smtClean="0"/>
              <a:t/>
            </a:r>
            <a:br>
              <a:rPr lang="tr-TR" sz="1800" dirty="0" smtClean="0"/>
            </a:br>
            <a:r>
              <a:rPr lang="tr-TR" sz="1800" dirty="0" smtClean="0"/>
              <a:t/>
            </a:r>
            <a:br>
              <a:rPr lang="tr-TR" sz="1800" dirty="0" smtClean="0"/>
            </a:br>
            <a:r>
              <a:rPr lang="tr-TR" sz="1800" dirty="0" smtClean="0"/>
              <a:t>İzmir </a:t>
            </a:r>
            <a:r>
              <a:rPr lang="tr-TR" sz="1800" dirty="0"/>
              <a:t>ili Çeşme ilçesi, Alaçatı beldesi  Sakarya  sokakta  yer almaktadır. 19.Yüzyılda  (1874) de </a:t>
            </a:r>
            <a:r>
              <a:rPr lang="tr-TR" sz="1800" dirty="0" err="1"/>
              <a:t>Yuhannis</a:t>
            </a:r>
            <a:r>
              <a:rPr lang="tr-TR" sz="1800" dirty="0"/>
              <a:t> </a:t>
            </a:r>
            <a:r>
              <a:rPr lang="tr-TR" sz="1800" dirty="0" err="1"/>
              <a:t>Halapes’in</a:t>
            </a:r>
            <a:r>
              <a:rPr lang="tr-TR" sz="1800" dirty="0"/>
              <a:t> inşa ettiği </a:t>
            </a:r>
            <a:r>
              <a:rPr lang="tr-TR" sz="1800" dirty="0" err="1"/>
              <a:t>Ayios</a:t>
            </a:r>
            <a:r>
              <a:rPr lang="tr-TR" sz="1800" dirty="0"/>
              <a:t> </a:t>
            </a:r>
            <a:r>
              <a:rPr lang="tr-TR" sz="1800" dirty="0" err="1"/>
              <a:t>Konstantinos</a:t>
            </a:r>
            <a:r>
              <a:rPr lang="tr-TR" sz="1800" dirty="0"/>
              <a:t> Kilisesi olarak inşa edilen yapı, günümüzde yapılan ufak tadilatlarla hem cami hem de kilise olarak işlevini sürdürmektedir.</a:t>
            </a:r>
            <a:br>
              <a:rPr lang="tr-TR" sz="1800" dirty="0"/>
            </a:br>
            <a:r>
              <a:rPr lang="tr-TR" sz="1800" dirty="0" smtClean="0"/>
              <a:t>Üç </a:t>
            </a:r>
            <a:r>
              <a:rPr lang="tr-TR" sz="1800" dirty="0" err="1"/>
              <a:t>nefli</a:t>
            </a:r>
            <a:r>
              <a:rPr lang="tr-TR" sz="1800" dirty="0"/>
              <a:t>, </a:t>
            </a:r>
            <a:r>
              <a:rPr lang="tr-TR" sz="1800" dirty="0" err="1"/>
              <a:t>bazilikal</a:t>
            </a:r>
            <a:r>
              <a:rPr lang="tr-TR" sz="1800" dirty="0"/>
              <a:t> planlıdır. Yığma moloz taş tekniğiyle inşa edilmiştir. Tonozlu üst yapı, orta </a:t>
            </a:r>
            <a:r>
              <a:rPr lang="tr-TR" sz="1800" dirty="0" err="1"/>
              <a:t>nef</a:t>
            </a:r>
            <a:r>
              <a:rPr lang="tr-TR" sz="1800" dirty="0"/>
              <a:t> üzerinde beşik, yan </a:t>
            </a:r>
            <a:r>
              <a:rPr lang="tr-TR" sz="1800" dirty="0" err="1"/>
              <a:t>nefler</a:t>
            </a:r>
            <a:r>
              <a:rPr lang="tr-TR" sz="1800" dirty="0"/>
              <a:t> üzerinde sundurma çatı ile örtülmüştür. Batısındaki </a:t>
            </a:r>
            <a:r>
              <a:rPr lang="tr-TR" sz="1800" dirty="0" err="1"/>
              <a:t>narteks</a:t>
            </a:r>
            <a:r>
              <a:rPr lang="tr-TR" sz="1800" dirty="0"/>
              <a:t> iki katlı olup, galerileri kuzey ve güney </a:t>
            </a:r>
            <a:r>
              <a:rPr lang="tr-TR" sz="1800" dirty="0" err="1"/>
              <a:t>nefler</a:t>
            </a:r>
            <a:r>
              <a:rPr lang="tr-TR" sz="1800" dirty="0"/>
              <a:t> üzerine kısmen uzanır. </a:t>
            </a:r>
            <a:r>
              <a:rPr lang="tr-TR" sz="1800" dirty="0" err="1"/>
              <a:t>İkonostasis</a:t>
            </a:r>
            <a:r>
              <a:rPr lang="tr-TR" sz="1800" dirty="0"/>
              <a:t>  kısmı korunmuştur. Güney yöne bir mihrap ilave edilmiştir. </a:t>
            </a:r>
            <a:r>
              <a:rPr lang="tr-TR" sz="1800" dirty="0" err="1"/>
              <a:t>Narteks</a:t>
            </a:r>
            <a:r>
              <a:rPr lang="tr-TR" sz="1800" dirty="0"/>
              <a:t> kısmı günümüzde  kapatılmış  ve dükkanlar oluşturulmuştur. Giriş  kuzeyden  olmaktadır. Sonradan  eklenen  ve dışarıdan girilen minaresi tek şerefeli olup, kesme taştandır.</a:t>
            </a:r>
            <a:br>
              <a:rPr lang="tr-TR" sz="1800" dirty="0"/>
            </a:br>
            <a:r>
              <a:rPr lang="tr-TR" sz="1800" dirty="0"/>
              <a:t/>
            </a:r>
            <a:br>
              <a:rPr lang="tr-TR" sz="1800" dirty="0"/>
            </a:br>
            <a:r>
              <a:rPr lang="tr-TR" sz="1800" dirty="0" err="1"/>
              <a:t>Narteksin</a:t>
            </a:r>
            <a:r>
              <a:rPr lang="tr-TR" sz="1800" dirty="0"/>
              <a:t> batısındaki avlusunun tabanı  çakıl taşlı mozaiktir.</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889" y="1088901"/>
            <a:ext cx="3888432" cy="23762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890" y="3825205"/>
            <a:ext cx="3832788" cy="23762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99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833" y="800870"/>
            <a:ext cx="4752340" cy="5472608"/>
          </a:xfrm>
        </p:spPr>
        <p:txBody>
          <a:bodyPr>
            <a:normAutofit lnSpcReduction="10000"/>
          </a:bodyPr>
          <a:lstStyle/>
          <a:p>
            <a:pPr marL="0" indent="0">
              <a:buNone/>
            </a:pPr>
            <a:r>
              <a:rPr lang="tr-TR" dirty="0" smtClean="0">
                <a:solidFill>
                  <a:srgbClr val="002060"/>
                </a:solidFill>
              </a:rPr>
              <a:t>YEL DEĞİRMENLERİ</a:t>
            </a:r>
          </a:p>
          <a:p>
            <a:endParaRPr lang="tr-TR" dirty="0" smtClean="0"/>
          </a:p>
          <a:p>
            <a:pPr marL="0" indent="0">
              <a:buNone/>
            </a:pPr>
            <a:r>
              <a:rPr lang="tr-TR" dirty="0" smtClean="0"/>
              <a:t>Alaçatı’nın simgesi haline gelen ve 1850’li yıllardan kalma taş yel değirmenleri, yörenin en eski yapılarından. Merkezin tepe noktalarından birinde yan yana yükselen dört taş değirmeni, yemyeşil çevresi ve önündeki çay bahçesi ile geçmişe dair hikayelerini anlatmak için meraklılarını bekliyor şimdilerde... Alaçatı’ya özgü bir nostalji ve maneviyat katan eski değirmenlerin tam karşısında, tüm Türkiye’ye enerji sağlayan yeni rüzgar gülleri göze çarpıyor. Elektrik üretiminde kullanılan onlarca rüzgar tribünü gökyüzüne süzülürken ,Alaçatı’ya gelenlere ve gidenlere adeta el sallıyor.</a:t>
            </a:r>
            <a:endParaRPr lang="tr-T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465" y="1232917"/>
            <a:ext cx="3960440" cy="40324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869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981724" y="653303"/>
            <a:ext cx="9730281" cy="633420"/>
          </a:xfrm>
          <a:prstGeom prst="rect">
            <a:avLst/>
          </a:prstGeom>
        </p:spPr>
        <p:txBody>
          <a:bodyPr wrap="square" lIns="109134" tIns="54567" rIns="109134" bIns="54567">
            <a:spAutoFit/>
          </a:bodyPr>
          <a:lstStyle/>
          <a:p>
            <a:pPr algn="ctr"/>
            <a:r>
              <a:rPr lang="tr-TR" sz="1700" dirty="0">
                <a:solidFill>
                  <a:schemeClr val="accent6">
                    <a:lumMod val="50000"/>
                  </a:schemeClr>
                </a:solidFill>
              </a:rPr>
              <a:t/>
            </a:r>
            <a:br>
              <a:rPr lang="tr-TR" sz="1700" dirty="0">
                <a:solidFill>
                  <a:schemeClr val="accent6">
                    <a:lumMod val="50000"/>
                  </a:schemeClr>
                </a:solidFill>
              </a:rPr>
            </a:br>
            <a:endParaRPr lang="tr-TR" sz="1700" dirty="0">
              <a:solidFill>
                <a:schemeClr val="accent6">
                  <a:lumMod val="50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7008" y="884238"/>
            <a:ext cx="3528393" cy="2724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7008" y="3897213"/>
            <a:ext cx="3554998" cy="28083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467817" y="1376933"/>
            <a:ext cx="5940425" cy="3647152"/>
          </a:xfrm>
          <a:prstGeom prst="rect">
            <a:avLst/>
          </a:prstGeom>
        </p:spPr>
        <p:txBody>
          <a:bodyPr>
            <a:spAutoFit/>
          </a:bodyPr>
          <a:lstStyle/>
          <a:p>
            <a:r>
              <a:rPr lang="tr-TR" dirty="0" smtClean="0">
                <a:solidFill>
                  <a:srgbClr val="002060"/>
                </a:solidFill>
              </a:rPr>
              <a:t>ÇEŞME MÜZESİ</a:t>
            </a:r>
          </a:p>
          <a:p>
            <a:endParaRPr lang="tr-TR" dirty="0" smtClean="0">
              <a:solidFill>
                <a:srgbClr val="002060"/>
              </a:solidFill>
            </a:endParaRPr>
          </a:p>
          <a:p>
            <a:r>
              <a:rPr lang="tr-TR" dirty="0"/>
              <a:t>Daha çok Erythrai, Çeşme ilçe merkezi Alaçatı ve </a:t>
            </a:r>
            <a:r>
              <a:rPr lang="tr-TR" dirty="0" smtClean="0"/>
              <a:t>Kalem burnu </a:t>
            </a:r>
            <a:r>
              <a:rPr lang="tr-TR" dirty="0"/>
              <a:t>yöresinden çıkan eserlerin sergilendiği tarihi Çeşme Kalesinde bulunan Çeşme Arkeoloji Müzesinde 320 adet arkeolojik 126 adet </a:t>
            </a:r>
            <a:r>
              <a:rPr lang="tr-TR" dirty="0" err="1"/>
              <a:t>etnografik</a:t>
            </a:r>
            <a:r>
              <a:rPr lang="tr-TR" dirty="0"/>
              <a:t> eser ile 31 adet sikke, toplam olarak 477 adet eser teşhir edilmektedir.</a:t>
            </a:r>
          </a:p>
          <a:p>
            <a:r>
              <a:rPr lang="tr-TR" dirty="0"/>
              <a:t/>
            </a:r>
            <a:br>
              <a:rPr lang="tr-TR" dirty="0"/>
            </a:br>
            <a:r>
              <a:rPr lang="tr-TR" dirty="0" smtClean="0">
                <a:solidFill>
                  <a:srgbClr val="002060"/>
                </a:solidFill>
              </a:rPr>
              <a:t> </a:t>
            </a:r>
            <a:endParaRPr lang="tr-TR" dirty="0">
              <a:solidFill>
                <a:srgbClr val="002060"/>
              </a:solidFill>
            </a:endParaRPr>
          </a:p>
          <a:p>
            <a:endParaRPr lang="tr-TR" dirty="0"/>
          </a:p>
        </p:txBody>
      </p:sp>
    </p:spTree>
    <p:extLst>
      <p:ext uri="{BB962C8B-B14F-4D97-AF65-F5344CB8AC3E}">
        <p14:creationId xmlns:p14="http://schemas.microsoft.com/office/powerpoint/2010/main" val="2909544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sz="2000" b="1" dirty="0" smtClean="0">
                <a:solidFill>
                  <a:srgbClr val="002060"/>
                </a:solidFill>
              </a:rPr>
              <a:t>ERYTRAİ (ILDIRI)</a:t>
            </a:r>
            <a:endParaRPr lang="tr-TR" sz="2000" dirty="0" smtClean="0">
              <a:solidFill>
                <a:srgbClr val="002060"/>
              </a:solidFill>
            </a:endParaRPr>
          </a:p>
          <a:p>
            <a:pPr marL="0" indent="0">
              <a:buNone/>
            </a:pPr>
            <a:r>
              <a:rPr lang="tr-TR" dirty="0" smtClean="0"/>
              <a:t>Ildırı </a:t>
            </a:r>
            <a:r>
              <a:rPr lang="tr-TR" dirty="0"/>
              <a:t>köyünün antik dönemdeki adı Erythrai’dir. Erythrai sözcüğünün Yunancada “kırmızı” anlamına gelen </a:t>
            </a:r>
            <a:r>
              <a:rPr lang="tr-TR" dirty="0" err="1"/>
              <a:t>Erythros’tan</a:t>
            </a:r>
            <a:r>
              <a:rPr lang="tr-TR" dirty="0"/>
              <a:t> türediği, kent toprağını kırmızı renginden dolayı Erythrai’nin “Kızıl Kent” anlamında kullanıldığı sanılmaktadır.</a:t>
            </a:r>
          </a:p>
          <a:p>
            <a:endParaRPr lang="tr-TR" dirty="0"/>
          </a:p>
          <a:p>
            <a:pPr marL="0" indent="0">
              <a:buNone/>
            </a:pPr>
            <a:r>
              <a:rPr lang="tr-TR" dirty="0"/>
              <a:t>Bir başka varsayıma göre ise kent adını ilk kurucu Giritli </a:t>
            </a:r>
            <a:r>
              <a:rPr lang="tr-TR" dirty="0" err="1"/>
              <a:t>Rhadamanthes’in</a:t>
            </a:r>
            <a:r>
              <a:rPr lang="tr-TR" dirty="0"/>
              <a:t> oğlu </a:t>
            </a:r>
            <a:r>
              <a:rPr lang="tr-TR" dirty="0" err="1"/>
              <a:t>Erythros’tan</a:t>
            </a:r>
            <a:r>
              <a:rPr lang="tr-TR" dirty="0"/>
              <a:t> almıştır. Kentte ele geçen bulgular, bu yörede ilk Tunç Çağ’ından bu yana yerleşimin olduğunu göstermiştir. </a:t>
            </a:r>
          </a:p>
          <a:p>
            <a:endParaRPr lang="tr-TR" dirty="0"/>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13" y="800869"/>
            <a:ext cx="3150393" cy="2228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637" y="3897213"/>
            <a:ext cx="3150393" cy="20882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822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2628057" y="584845"/>
            <a:ext cx="6408712" cy="2736304"/>
          </a:xfrm>
        </p:spPr>
        <p:txBody>
          <a:bodyPr>
            <a:normAutofit fontScale="90000"/>
          </a:bodyPr>
          <a:lstStyle/>
          <a:p>
            <a:pPr algn="l"/>
            <a:r>
              <a:rPr lang="tr-TR" sz="3600" dirty="0" smtClean="0">
                <a:solidFill>
                  <a:srgbClr val="002060"/>
                </a:solidFill>
              </a:rPr>
              <a:t>ALAÇATI YÖRESEL LEZZETLERİMİZ</a:t>
            </a:r>
            <a:br>
              <a:rPr lang="tr-TR" sz="3600" dirty="0" smtClean="0">
                <a:solidFill>
                  <a:srgbClr val="002060"/>
                </a:solidFill>
              </a:rPr>
            </a:br>
            <a:r>
              <a:rPr lang="tr-TR" sz="3600" dirty="0" smtClean="0">
                <a:solidFill>
                  <a:srgbClr val="002060"/>
                </a:solidFill>
              </a:rPr>
              <a:t> </a:t>
            </a:r>
            <a:r>
              <a:rPr lang="tr-TR" dirty="0" smtClean="0"/>
              <a:t/>
            </a:r>
            <a:br>
              <a:rPr lang="tr-TR" dirty="0" smtClean="0"/>
            </a:br>
            <a:r>
              <a:rPr lang="tr-TR" b="1" dirty="0" smtClean="0">
                <a:solidFill>
                  <a:schemeClr val="tx1"/>
                </a:solidFill>
              </a:rPr>
              <a:t>ALAÇATI MİDYESİ</a:t>
            </a:r>
            <a:br>
              <a:rPr lang="tr-TR" b="1" dirty="0" smtClean="0">
                <a:solidFill>
                  <a:schemeClr val="tx1"/>
                </a:solidFill>
              </a:rPr>
            </a:br>
            <a:r>
              <a:rPr lang="tr-TR" b="1" dirty="0" smtClean="0">
                <a:solidFill>
                  <a:schemeClr val="tx1"/>
                </a:solidFill>
              </a:rPr>
              <a:t>ALAÇATI DENİZ VE BALIK ÜRÜNLERİ</a:t>
            </a:r>
            <a:br>
              <a:rPr lang="tr-TR" b="1" dirty="0" smtClean="0">
                <a:solidFill>
                  <a:schemeClr val="tx1"/>
                </a:solidFill>
              </a:rPr>
            </a:br>
            <a:r>
              <a:rPr lang="tr-TR" b="1" dirty="0" smtClean="0">
                <a:solidFill>
                  <a:schemeClr val="tx1"/>
                </a:solidFill>
              </a:rPr>
              <a:t>ALAÇATI SAKIZ MUHALLEBİSİ</a:t>
            </a:r>
            <a:br>
              <a:rPr lang="tr-TR" b="1" dirty="0" smtClean="0">
                <a:solidFill>
                  <a:schemeClr val="tx1"/>
                </a:solidFill>
              </a:rPr>
            </a:br>
            <a:r>
              <a:rPr lang="tr-TR" b="1" dirty="0" smtClean="0">
                <a:solidFill>
                  <a:schemeClr val="tx1"/>
                </a:solidFill>
              </a:rPr>
              <a:t>ALAÇATI KABAK ÇİÇEĞİ DOLMASI</a:t>
            </a:r>
            <a:br>
              <a:rPr lang="tr-TR" b="1" dirty="0" smtClean="0">
                <a:solidFill>
                  <a:schemeClr val="tx1"/>
                </a:solidFill>
              </a:rPr>
            </a:br>
            <a:r>
              <a:rPr lang="tr-TR" b="1" dirty="0" smtClean="0">
                <a:solidFill>
                  <a:schemeClr val="tx1"/>
                </a:solidFill>
              </a:rPr>
              <a:t>ZEYTİNYAĞLI ENGİNAR </a:t>
            </a:r>
            <a:br>
              <a:rPr lang="tr-TR" b="1" dirty="0" smtClean="0">
                <a:solidFill>
                  <a:schemeClr val="tx1"/>
                </a:solidFill>
              </a:rPr>
            </a:br>
            <a:r>
              <a:rPr lang="tr-TR" b="1" dirty="0" smtClean="0">
                <a:solidFill>
                  <a:schemeClr val="tx1"/>
                </a:solidFill>
              </a:rPr>
              <a:t>ŞEVKETİ BOSTAN</a:t>
            </a:r>
            <a:endParaRPr lang="tr-TR" b="1" dirty="0">
              <a:solidFill>
                <a:schemeClr val="tx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641" y="3587152"/>
            <a:ext cx="2520280" cy="16199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873" y="5481389"/>
            <a:ext cx="2592288" cy="16006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873" y="3639787"/>
            <a:ext cx="2592288" cy="15673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0927" y="3622959"/>
            <a:ext cx="2520280" cy="1584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3763" y="5481389"/>
            <a:ext cx="2581275" cy="16006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97525" y="5481390"/>
            <a:ext cx="2520280" cy="16006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60446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Metin kutusu 9"/>
          <p:cNvSpPr txBox="1"/>
          <p:nvPr/>
        </p:nvSpPr>
        <p:spPr>
          <a:xfrm>
            <a:off x="4212233" y="872877"/>
            <a:ext cx="3888432" cy="433365"/>
          </a:xfrm>
          <a:prstGeom prst="rect">
            <a:avLst/>
          </a:prstGeom>
          <a:noFill/>
        </p:spPr>
        <p:txBody>
          <a:bodyPr wrap="square" lIns="109134" tIns="54567" rIns="109134" bIns="54567" rtlCol="0">
            <a:spAutoFit/>
          </a:bodyPr>
          <a:lstStyle/>
          <a:p>
            <a:r>
              <a:rPr lang="tr-TR" b="1" dirty="0" smtClean="0">
                <a:ln w="1905"/>
                <a:solidFill>
                  <a:srgbClr val="002060"/>
                </a:solidFill>
                <a:effectLst>
                  <a:innerShdw blurRad="69850" dist="43180" dir="5400000">
                    <a:srgbClr val="000000">
                      <a:alpha val="65000"/>
                    </a:srgbClr>
                  </a:innerShdw>
                </a:effectLst>
              </a:rPr>
              <a:t>UYGULAMALARIMIZ</a:t>
            </a:r>
            <a:endParaRPr lang="tr-TR" b="1" dirty="0">
              <a:ln w="1905"/>
              <a:solidFill>
                <a:srgbClr val="002060"/>
              </a:solidFill>
              <a:effectLst>
                <a:innerShdw blurRad="69850" dist="43180" dir="5400000">
                  <a:srgbClr val="000000">
                    <a:alpha val="65000"/>
                  </a:srgbClr>
                </a:innerShdw>
              </a:effectLst>
            </a:endParaRPr>
          </a:p>
        </p:txBody>
      </p:sp>
      <p:sp>
        <p:nvSpPr>
          <p:cNvPr id="2" name="Dikdörtgen 1"/>
          <p:cNvSpPr/>
          <p:nvPr/>
        </p:nvSpPr>
        <p:spPr>
          <a:xfrm>
            <a:off x="1475929" y="1530896"/>
            <a:ext cx="8784976" cy="4401205"/>
          </a:xfrm>
          <a:prstGeom prst="rect">
            <a:avLst/>
          </a:prstGeom>
        </p:spPr>
        <p:txBody>
          <a:bodyPr wrap="square">
            <a:spAutoFit/>
          </a:bodyPr>
          <a:lstStyle/>
          <a:p>
            <a:pPr algn="just"/>
            <a:r>
              <a:rPr lang="en-US" sz="2000" b="1" dirty="0">
                <a:cs typeface="Arial" pitchFamily="34" charset="0"/>
              </a:rPr>
              <a:t>» </a:t>
            </a:r>
            <a:r>
              <a:rPr lang="tr-TR" sz="2000" dirty="0" smtClean="0"/>
              <a:t>Şehir </a:t>
            </a:r>
            <a:r>
              <a:rPr lang="tr-TR" sz="2000" dirty="0"/>
              <a:t>gezisi sırasında misafirlerimize bisiklet veya toplu taşıma araçlarını kullanmaları önerilmekte ve güzergâhlar konusunda bilgilendirilme yapılmaktadır.</a:t>
            </a:r>
          </a:p>
          <a:p>
            <a:pPr algn="just"/>
            <a:r>
              <a:rPr lang="en-US" sz="2000" b="1" dirty="0">
                <a:cs typeface="Arial" pitchFamily="34" charset="0"/>
              </a:rPr>
              <a:t>» </a:t>
            </a:r>
            <a:r>
              <a:rPr lang="tr-TR" sz="2000" dirty="0" smtClean="0"/>
              <a:t>Geri </a:t>
            </a:r>
            <a:r>
              <a:rPr lang="tr-TR" sz="2000" dirty="0"/>
              <a:t>dönüşüm atıkları için genel mekânlara geri dönüşüm kutuları yerleştirilmiştir.</a:t>
            </a:r>
          </a:p>
          <a:p>
            <a:pPr algn="just"/>
            <a:r>
              <a:rPr lang="en-US" sz="2000" b="1" dirty="0">
                <a:cs typeface="Arial" pitchFamily="34" charset="0"/>
              </a:rPr>
              <a:t>» </a:t>
            </a:r>
            <a:r>
              <a:rPr lang="tr-TR" sz="2000" dirty="0" smtClean="0"/>
              <a:t>Misafir </a:t>
            </a:r>
            <a:r>
              <a:rPr lang="tr-TR" sz="2000" dirty="0"/>
              <a:t>odalarında yer alan mini barlar ısınmayı engellemek amacıyla doğrudan güneş ışığı almayacak şekilde konumlandırılmıştır.</a:t>
            </a:r>
          </a:p>
          <a:p>
            <a:pPr algn="just"/>
            <a:r>
              <a:rPr lang="en-US" sz="2000" b="1" dirty="0">
                <a:cs typeface="Arial" pitchFamily="34" charset="0"/>
              </a:rPr>
              <a:t>» </a:t>
            </a:r>
            <a:r>
              <a:rPr lang="tr-TR" sz="2000" dirty="0" smtClean="0"/>
              <a:t>Otelimizin </a:t>
            </a:r>
            <a:r>
              <a:rPr lang="tr-TR" sz="2000" dirty="0"/>
              <a:t>odalarında kullanılan mini barlar ve televizyonlar düşük enerji tüketimlid</a:t>
            </a:r>
            <a:r>
              <a:rPr lang="tr-TR" sz="2000" dirty="0">
                <a:solidFill>
                  <a:schemeClr val="tx2">
                    <a:lumMod val="75000"/>
                  </a:schemeClr>
                </a:solidFill>
              </a:rPr>
              <a:t>ir</a:t>
            </a:r>
            <a:r>
              <a:rPr lang="tr-TR" sz="2000" dirty="0" smtClean="0">
                <a:solidFill>
                  <a:schemeClr val="tx2">
                    <a:lumMod val="75000"/>
                  </a:schemeClr>
                </a:solidFill>
              </a:rPr>
              <a:t>.</a:t>
            </a:r>
          </a:p>
          <a:p>
            <a:pPr algn="just"/>
            <a:r>
              <a:rPr lang="en-US" sz="2000" b="1" dirty="0">
                <a:cs typeface="Arial" pitchFamily="34" charset="0"/>
              </a:rPr>
              <a:t>» </a:t>
            </a:r>
            <a:r>
              <a:rPr lang="tr-TR" sz="2000" dirty="0" smtClean="0"/>
              <a:t>Misafirlerimizin </a:t>
            </a:r>
            <a:r>
              <a:rPr lang="tr-TR" sz="2000" dirty="0"/>
              <a:t>talepleri doğrultusunda havlu ve çarşaf değişimleri gerçekleştirilmekte ve bu konuda misafirlerimize bilgi verilmektedir. </a:t>
            </a:r>
          </a:p>
          <a:p>
            <a:pPr algn="just"/>
            <a:r>
              <a:rPr lang="en-US" sz="2000" b="1" dirty="0">
                <a:cs typeface="Arial" pitchFamily="34" charset="0"/>
              </a:rPr>
              <a:t>» </a:t>
            </a:r>
            <a:r>
              <a:rPr lang="tr-TR" sz="2000" dirty="0" smtClean="0"/>
              <a:t>Aydınlatma </a:t>
            </a:r>
            <a:r>
              <a:rPr lang="tr-TR" sz="2000" dirty="0"/>
              <a:t>sistemlerimizin tasarruflu ampuller ve </a:t>
            </a:r>
            <a:r>
              <a:rPr lang="tr-TR" sz="2000" dirty="0" err="1"/>
              <a:t>led</a:t>
            </a:r>
            <a:r>
              <a:rPr lang="tr-TR" sz="2000" dirty="0"/>
              <a:t> aydınlatma tercih edilmiştir.</a:t>
            </a:r>
          </a:p>
          <a:p>
            <a:pPr algn="just"/>
            <a:r>
              <a:rPr lang="en-US" sz="2000" b="1" dirty="0">
                <a:cs typeface="Arial" pitchFamily="34" charset="0"/>
              </a:rPr>
              <a:t>» </a:t>
            </a:r>
            <a:r>
              <a:rPr lang="tr-TR" sz="2000" dirty="0" smtClean="0"/>
              <a:t>Yerel </a:t>
            </a:r>
            <a:r>
              <a:rPr lang="tr-TR" sz="2000" dirty="0"/>
              <a:t>ekonomiye olan katkımızın farkındayız, bu sebeple tedarik edilen ürünlerin çok büyük bir kısmı yerel pazardan tedarik edilmektedir.</a:t>
            </a:r>
          </a:p>
          <a:p>
            <a:pPr marL="342900" indent="-342900" algn="just">
              <a:buFont typeface="Arial" pitchFamily="34" charset="0"/>
              <a:buChar char="•"/>
            </a:pPr>
            <a:endParaRPr lang="tr-TR" sz="2000" dirty="0">
              <a:solidFill>
                <a:schemeClr val="tx2">
                  <a:lumMod val="75000"/>
                </a:schemeClr>
              </a:solidFill>
            </a:endParaRPr>
          </a:p>
        </p:txBody>
      </p:sp>
    </p:spTree>
    <p:extLst>
      <p:ext uri="{BB962C8B-B14F-4D97-AF65-F5344CB8AC3E}">
        <p14:creationId xmlns:p14="http://schemas.microsoft.com/office/powerpoint/2010/main" val="3811073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971873" y="368821"/>
            <a:ext cx="8208912" cy="5724644"/>
          </a:xfrm>
          <a:prstGeom prst="rect">
            <a:avLst/>
          </a:prstGeom>
        </p:spPr>
        <p:txBody>
          <a:bodyPr wrap="square">
            <a:spAutoFit/>
          </a:bodyPr>
          <a:lstStyle/>
          <a:p>
            <a:pPr algn="ctr"/>
            <a:r>
              <a:rPr lang="tr-TR" dirty="0">
                <a:solidFill>
                  <a:srgbClr val="002060"/>
                </a:solidFill>
                <a:latin typeface="Bahnschrift SemiBold SemiConden" pitchFamily="34" charset="0"/>
              </a:rPr>
              <a:t>PAYDAŞLARIMIZLA İLETİŞİM YOLLARIMIZ</a:t>
            </a:r>
          </a:p>
          <a:p>
            <a:pPr algn="ctr"/>
            <a:endParaRPr lang="tr-TR" dirty="0">
              <a:solidFill>
                <a:schemeClr val="tx2">
                  <a:lumMod val="75000"/>
                </a:schemeClr>
              </a:solidFill>
              <a:latin typeface="Bahnschrift SemiBold SemiConden" pitchFamily="34" charset="0"/>
            </a:endParaRPr>
          </a:p>
          <a:p>
            <a:r>
              <a:rPr lang="tr-TR" sz="1800" dirty="0"/>
              <a:t>Çalışanlarımız ile</a:t>
            </a:r>
          </a:p>
          <a:p>
            <a:r>
              <a:rPr lang="tr-TR" sz="1800" dirty="0"/>
              <a:t>Birebir görüşmeler, grup toplantıları, eğitimler, performans değerlendirmeleri, kariyer geliştirme toplantıları, faaliyet raporları</a:t>
            </a:r>
          </a:p>
          <a:p>
            <a:endParaRPr lang="tr-TR" sz="1800" dirty="0"/>
          </a:p>
          <a:p>
            <a:r>
              <a:rPr lang="tr-TR" sz="1800" dirty="0"/>
              <a:t>Misafirlerimiz ile</a:t>
            </a:r>
          </a:p>
          <a:p>
            <a:r>
              <a:rPr lang="tr-TR" sz="1800" dirty="0"/>
              <a:t>Birebir görüşmeler, anketler, sosyal medya</a:t>
            </a:r>
          </a:p>
          <a:p>
            <a:endParaRPr lang="tr-TR" sz="1800" dirty="0"/>
          </a:p>
          <a:p>
            <a:r>
              <a:rPr lang="tr-TR" sz="1800" dirty="0"/>
              <a:t>Tedarikçilerimiz ile</a:t>
            </a:r>
          </a:p>
          <a:p>
            <a:r>
              <a:rPr lang="tr-TR" sz="1800" dirty="0"/>
              <a:t>Birebir görüşmeler, tedarikçi değerlendirmeleri, toplantılar</a:t>
            </a:r>
          </a:p>
          <a:p>
            <a:endParaRPr lang="tr-TR" sz="1800" dirty="0"/>
          </a:p>
          <a:p>
            <a:r>
              <a:rPr lang="tr-TR" sz="1800" dirty="0"/>
              <a:t>Yerel Topluluklar ile</a:t>
            </a:r>
          </a:p>
          <a:p>
            <a:r>
              <a:rPr lang="tr-TR" sz="1800" dirty="0"/>
              <a:t>Sosyal projeler, faaliyet raporları, toplantılar, sosyal medya</a:t>
            </a:r>
          </a:p>
          <a:p>
            <a:endParaRPr lang="tr-TR" sz="1800" dirty="0"/>
          </a:p>
          <a:p>
            <a:r>
              <a:rPr lang="tr-TR" sz="1800" dirty="0"/>
              <a:t>Kamu Kuruluşları ile</a:t>
            </a:r>
          </a:p>
          <a:p>
            <a:r>
              <a:rPr lang="tr-TR" sz="1800" dirty="0"/>
              <a:t>Toplantılar, faaliyet raporları</a:t>
            </a:r>
          </a:p>
          <a:p>
            <a:endParaRPr lang="tr-TR" sz="1800" dirty="0"/>
          </a:p>
          <a:p>
            <a:r>
              <a:rPr lang="tr-TR" sz="1800" dirty="0"/>
              <a:t>Liseler ve üniversiteler ile</a:t>
            </a:r>
          </a:p>
          <a:p>
            <a:r>
              <a:rPr lang="tr-TR" sz="1800" dirty="0"/>
              <a:t>Stajyer programı, konferans-toplantı katılım</a:t>
            </a:r>
            <a:r>
              <a:rPr lang="tr-TR" sz="1800" b="1" dirty="0"/>
              <a:t>ı</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689" y="5307652"/>
            <a:ext cx="32766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815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p:cNvSpPr>
          <p:nvPr/>
        </p:nvSpPr>
        <p:spPr>
          <a:xfrm>
            <a:off x="1043881" y="512837"/>
            <a:ext cx="9919859" cy="2703258"/>
          </a:xfrm>
          <a:prstGeom prst="rect">
            <a:avLst/>
          </a:prstGeom>
          <a:effectLst/>
        </p:spPr>
        <p:txBody>
          <a:bodyPr vert="horz" lIns="109134" tIns="54567" rIns="109134" bIns="54567" rtlCol="0" anchor="t">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5157" algn="ctr">
              <a:lnSpc>
                <a:spcPct val="150000"/>
              </a:lnSpc>
            </a:pPr>
            <a:r>
              <a:rPr lang="tr-TR" sz="2900" b="1" spc="-6" dirty="0">
                <a:solidFill>
                  <a:srgbClr val="002060"/>
                </a:solidFill>
                <a:latin typeface="Trebuchet MS"/>
                <a:cs typeface="Trebuchet MS"/>
              </a:rPr>
              <a:t>SÜRDÜREBİLİRLİK </a:t>
            </a:r>
            <a:r>
              <a:rPr lang="tr-TR" sz="2900" b="1" spc="-12" dirty="0">
                <a:solidFill>
                  <a:srgbClr val="002060"/>
                </a:solidFill>
                <a:latin typeface="Trebuchet MS"/>
                <a:cs typeface="Trebuchet MS"/>
              </a:rPr>
              <a:t>KONUSUNDA </a:t>
            </a:r>
            <a:r>
              <a:rPr lang="tr-TR" sz="2900" b="1" spc="-6" dirty="0">
                <a:solidFill>
                  <a:srgbClr val="002060"/>
                </a:solidFill>
                <a:latin typeface="Trebuchet MS"/>
                <a:cs typeface="Trebuchet MS"/>
              </a:rPr>
              <a:t>HEDEFLERİMİZE </a:t>
            </a:r>
            <a:r>
              <a:rPr lang="tr-TR" sz="2900" b="1" spc="-12" dirty="0">
                <a:solidFill>
                  <a:srgbClr val="002060"/>
                </a:solidFill>
                <a:latin typeface="Trebuchet MS"/>
                <a:cs typeface="Trebuchet MS"/>
              </a:rPr>
              <a:t>ULAŞMAK İÇİN </a:t>
            </a:r>
            <a:r>
              <a:rPr lang="tr-TR" sz="2900" b="1" spc="-6" dirty="0">
                <a:solidFill>
                  <a:srgbClr val="002060"/>
                </a:solidFill>
                <a:latin typeface="Trebuchet MS"/>
                <a:cs typeface="Trebuchet MS"/>
              </a:rPr>
              <a:t>DESTEK VEREN  TÜM ÇALIŞANLARIMIZ VE </a:t>
            </a:r>
            <a:r>
              <a:rPr lang="tr-TR" sz="2900" b="1" spc="-36" dirty="0">
                <a:solidFill>
                  <a:srgbClr val="002060"/>
                </a:solidFill>
                <a:latin typeface="Trebuchet MS"/>
                <a:cs typeface="Trebuchet MS"/>
              </a:rPr>
              <a:t>PAYDAŞLARIMIZA </a:t>
            </a:r>
            <a:r>
              <a:rPr lang="tr-TR" sz="2900" b="1" spc="-6" dirty="0">
                <a:solidFill>
                  <a:srgbClr val="002060"/>
                </a:solidFill>
                <a:latin typeface="Trebuchet MS"/>
                <a:cs typeface="Trebuchet MS"/>
              </a:rPr>
              <a:t>TEŞEKKÜR</a:t>
            </a:r>
            <a:r>
              <a:rPr lang="tr-TR" sz="2900" b="1" spc="-131" dirty="0">
                <a:solidFill>
                  <a:srgbClr val="002060"/>
                </a:solidFill>
                <a:latin typeface="Trebuchet MS"/>
                <a:cs typeface="Trebuchet MS"/>
              </a:rPr>
              <a:t> </a:t>
            </a:r>
            <a:r>
              <a:rPr lang="tr-TR" sz="2900" b="1" spc="-6" dirty="0">
                <a:solidFill>
                  <a:srgbClr val="002060"/>
                </a:solidFill>
                <a:latin typeface="Trebuchet MS"/>
                <a:cs typeface="Trebuchet MS"/>
              </a:rPr>
              <a:t>EDERİZ</a:t>
            </a:r>
            <a:r>
              <a:rPr lang="en-US" sz="2400" dirty="0">
                <a:solidFill>
                  <a:srgbClr val="002060"/>
                </a:solidFill>
              </a:rPr>
              <a:t/>
            </a:r>
            <a:br>
              <a:rPr lang="en-US" sz="2400" dirty="0">
                <a:solidFill>
                  <a:srgbClr val="002060"/>
                </a:solidFill>
              </a:rPr>
            </a:br>
            <a:endParaRPr lang="en-US" sz="24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233" y="3969221"/>
            <a:ext cx="295232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967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611833" y="296813"/>
            <a:ext cx="10729192" cy="5770811"/>
          </a:xfrm>
          <a:prstGeom prst="rect">
            <a:avLst/>
          </a:prstGeom>
        </p:spPr>
        <p:txBody>
          <a:bodyPr wrap="square">
            <a:spAutoFit/>
          </a:bodyPr>
          <a:lstStyle/>
          <a:p>
            <a:pPr algn="ctr"/>
            <a:r>
              <a:rPr lang="tr-TR" sz="2400" b="1" dirty="0" smtClean="0">
                <a:solidFill>
                  <a:srgbClr val="002060"/>
                </a:solidFill>
                <a:effectLst>
                  <a:outerShdw blurRad="38100" dist="38100" dir="2700000" algn="tl">
                    <a:srgbClr val="000000">
                      <a:alpha val="43137"/>
                    </a:srgbClr>
                  </a:outerShdw>
                </a:effectLst>
              </a:rPr>
              <a:t>ONODA  </a:t>
            </a:r>
            <a:r>
              <a:rPr lang="tr-TR" sz="2400" b="1" dirty="0">
                <a:solidFill>
                  <a:srgbClr val="002060"/>
                </a:solidFill>
                <a:effectLst>
                  <a:outerShdw blurRad="38100" dist="38100" dir="2700000" algn="tl">
                    <a:srgbClr val="000000">
                      <a:alpha val="43137"/>
                    </a:srgbClr>
                  </a:outerShdw>
                </a:effectLst>
              </a:rPr>
              <a:t>OTEL TARİHÇE</a:t>
            </a:r>
          </a:p>
          <a:p>
            <a:pPr algn="ctr"/>
            <a:endParaRPr lang="tr-TR" dirty="0"/>
          </a:p>
          <a:p>
            <a:pPr algn="ctr"/>
            <a:endParaRPr lang="tr-TR" dirty="0"/>
          </a:p>
          <a:p>
            <a:r>
              <a:rPr lang="tr-TR" sz="1800" dirty="0"/>
              <a:t>Biri geleneksel Yunan, diğeri klasik Osmanlı tarzını barındıran, etkileyici bir bahçeyle çevrili 2 ayrı binadan oluşur. İsmini, sahip olduğu 10 odadan alır</a:t>
            </a:r>
            <a:r>
              <a:rPr lang="tr-TR" sz="1800" dirty="0" smtClean="0"/>
              <a:t>. </a:t>
            </a:r>
            <a:r>
              <a:rPr lang="tr-TR" sz="1800" dirty="0" err="1" smtClean="0"/>
              <a:t>OnOda</a:t>
            </a:r>
            <a:r>
              <a:rPr lang="tr-TR" sz="1800" dirty="0"/>
              <a:t>, size, doğa ile </a:t>
            </a:r>
            <a:r>
              <a:rPr lang="tr-TR" sz="1800" dirty="0" err="1"/>
              <a:t>başbaşa</a:t>
            </a:r>
            <a:r>
              <a:rPr lang="tr-TR" sz="1800" dirty="0"/>
              <a:t> kalarak, ruhunuzu arındırma şansı verir. Doğanın huzuru bırakın ruhunuza işlesin… Siz eşsiz bahçemizde, yüzme havuzunun tadını çıkarırken, biz Alaçatı lezzetleriyle tatilinize sürprizler katalım. Şimdi gözlerinizi kapatın ve rüzgârı dinleyin...Alaçatı </a:t>
            </a:r>
            <a:r>
              <a:rPr lang="tr-TR" sz="1800" dirty="0" smtClean="0"/>
              <a:t>Köy içine </a:t>
            </a:r>
            <a:r>
              <a:rPr lang="tr-TR" sz="1800" dirty="0"/>
              <a:t>yürüme mesafesinde, Ilıca 1 km, Çeşme 8 km, İzmir 60 km, Adnan Menderes havalimanı 70 km, Urla 30 km, </a:t>
            </a:r>
            <a:r>
              <a:rPr lang="tr-TR" sz="1800" dirty="0" err="1"/>
              <a:t>Ildır’a</a:t>
            </a:r>
            <a:r>
              <a:rPr lang="tr-TR" sz="1800" dirty="0"/>
              <a:t> 11 km uzaklıkta yer almaktayız</a:t>
            </a:r>
            <a:r>
              <a:rPr lang="tr-TR" sz="1800" dirty="0" smtClean="0"/>
              <a:t>. Havaalanı </a:t>
            </a:r>
            <a:r>
              <a:rPr lang="tr-TR" sz="1800" dirty="0"/>
              <a:t>ile otelimiz arasında ücretli servis hizmetimiz vardır</a:t>
            </a:r>
            <a:r>
              <a:rPr lang="tr-TR" sz="1800" dirty="0" smtClean="0"/>
              <a:t>.</a:t>
            </a:r>
          </a:p>
          <a:p>
            <a:r>
              <a:rPr lang="tr-TR" sz="1800" dirty="0"/>
              <a:t>Alaçatı On Oda’nın hiçbir odası diğerine benzemez. Hepsi de birbirinden farklı ve şaşırtıcı güzellikte odaları ile sizi zamanda özel bir yolculuğa çıkarır</a:t>
            </a:r>
            <a:r>
              <a:rPr lang="tr-TR" sz="1800" dirty="0" smtClean="0"/>
              <a:t>. Odaların </a:t>
            </a:r>
            <a:r>
              <a:rPr lang="tr-TR" sz="1800" dirty="0"/>
              <a:t>genel özellikleri; tüm odalarımız havuz manzarasına sahiptir, duş</a:t>
            </a:r>
            <a:r>
              <a:rPr lang="tr-TR" sz="1800" dirty="0" smtClean="0"/>
              <a:t>, saç </a:t>
            </a:r>
            <a:r>
              <a:rPr lang="tr-TR" sz="1800" dirty="0"/>
              <a:t>kurutma makinesi</a:t>
            </a:r>
            <a:r>
              <a:rPr lang="tr-TR" sz="1800" dirty="0" smtClean="0"/>
              <a:t>, direkt </a:t>
            </a:r>
            <a:r>
              <a:rPr lang="tr-TR" sz="1800" dirty="0"/>
              <a:t>telefon, LCD TV, uydu yayınları, çalışma masası, kasa, klima, duman </a:t>
            </a:r>
            <a:r>
              <a:rPr lang="tr-TR" sz="1800" dirty="0" err="1"/>
              <a:t>dedektörü</a:t>
            </a:r>
            <a:r>
              <a:rPr lang="tr-TR" sz="1800" dirty="0"/>
              <a:t>, </a:t>
            </a:r>
            <a:r>
              <a:rPr lang="tr-TR" sz="1800" dirty="0" smtClean="0"/>
              <a:t> </a:t>
            </a:r>
            <a:r>
              <a:rPr lang="tr-TR" sz="1800" dirty="0" err="1" smtClean="0"/>
              <a:t>minibar</a:t>
            </a:r>
            <a:r>
              <a:rPr lang="tr-TR" sz="1800" dirty="0"/>
              <a:t>, su ısıtıcı ve ikram çay-kahve, kablosuz internet erişimi, oda tipine göre değişen balkon ya da teras.</a:t>
            </a:r>
          </a:p>
          <a:p>
            <a:r>
              <a:rPr lang="tr-TR" sz="1800" b="1" dirty="0"/>
              <a:t>Premium </a:t>
            </a:r>
            <a:r>
              <a:rPr lang="tr-TR" sz="1800" b="1" dirty="0" err="1"/>
              <a:t>Room</a:t>
            </a:r>
            <a:r>
              <a:rPr lang="tr-TR" sz="1800" b="1" dirty="0"/>
              <a:t>;</a:t>
            </a:r>
            <a:r>
              <a:rPr lang="tr-TR" sz="1800" dirty="0"/>
              <a:t> Osmanlı mimarisinin modern şık tasarımı ve ferah ortamı ile her biri 27m² genişliğinde, tamamen havuz manzaralı çok özel 6 oda.</a:t>
            </a:r>
          </a:p>
          <a:p>
            <a:r>
              <a:rPr lang="tr-TR" sz="1800" b="1" dirty="0" err="1"/>
              <a:t>Exclusive</a:t>
            </a:r>
            <a:r>
              <a:rPr lang="tr-TR" sz="1800" b="1" dirty="0"/>
              <a:t> </a:t>
            </a:r>
            <a:r>
              <a:rPr lang="tr-TR" sz="1800" b="1" dirty="0" err="1"/>
              <a:t>Room</a:t>
            </a:r>
            <a:r>
              <a:rPr lang="tr-TR" sz="1800" b="1" dirty="0"/>
              <a:t>;</a:t>
            </a:r>
            <a:r>
              <a:rPr lang="tr-TR" sz="1800" dirty="0"/>
              <a:t> kalbinizin kral ve kraliçesi için hazırlanmış, modern tasarımı ve muhteşem huzuru ile büyüleneceğiniz 30 m² genişliğinde çok özel 4 oda.</a:t>
            </a:r>
          </a:p>
          <a:p>
            <a:endParaRPr lang="tr-TR" sz="1800" dirty="0"/>
          </a:p>
          <a:p>
            <a:r>
              <a:rPr lang="tr-TR" sz="1800" dirty="0"/>
              <a:t>Otelimizde engellilere uygun odalar veya kolay erişim sağlayacak olanaklar mevcut değildir</a:t>
            </a:r>
            <a:r>
              <a:rPr lang="tr-TR" dirty="0"/>
              <a:t>.</a:t>
            </a:r>
          </a:p>
        </p:txBody>
      </p:sp>
    </p:spTree>
    <p:extLst>
      <p:ext uri="{BB962C8B-B14F-4D97-AF65-F5344CB8AC3E}">
        <p14:creationId xmlns:p14="http://schemas.microsoft.com/office/powerpoint/2010/main" val="1929772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474526" y="288941"/>
            <a:ext cx="10971119" cy="5388568"/>
          </a:xfrm>
          <a:prstGeom prst="rect">
            <a:avLst/>
          </a:prstGeom>
          <a:noFill/>
        </p:spPr>
        <p:txBody>
          <a:bodyPr wrap="square" lIns="109134" tIns="54567" rIns="109134" bIns="54567" rtlCol="0">
            <a:spAutoFit/>
          </a:bodyPr>
          <a:lstStyle/>
          <a:p>
            <a:endParaRPr lang="tr-TR" sz="1700" dirty="0">
              <a:solidFill>
                <a:schemeClr val="accent5">
                  <a:lumMod val="75000"/>
                </a:schemeClr>
              </a:solidFill>
              <a:ea typeface="Arial Unicode MS" pitchFamily="34" charset="-128"/>
              <a:cs typeface="Arial Unicode MS" pitchFamily="34" charset="-128"/>
            </a:endParaRPr>
          </a:p>
          <a:p>
            <a:r>
              <a:rPr lang="tr-TR" sz="1700" b="1" dirty="0" smtClean="0">
                <a:solidFill>
                  <a:srgbClr val="002060"/>
                </a:solidFill>
              </a:rPr>
              <a:t>VİZYONUMUZ</a:t>
            </a:r>
          </a:p>
          <a:p>
            <a:r>
              <a:rPr lang="tr-TR" sz="1800" dirty="0"/>
              <a:t>Çağımızın evrensel koşullarına uyumlu bir şekilde ileriye doğru yol alırken, toplumların kalkınmasına ve refahına katkıda bulunan, sektörle ilişki içinde olan tüm kişi ve kuruluşların güvendiği, saygı duyduğu ve çalışmak istediği bir firma </a:t>
            </a:r>
            <a:r>
              <a:rPr lang="tr-TR" sz="1800" dirty="0" smtClean="0"/>
              <a:t>olmak.</a:t>
            </a:r>
            <a:r>
              <a:rPr lang="tr-TR" sz="1700" b="1" dirty="0" smtClean="0">
                <a:solidFill>
                  <a:schemeClr val="accent5">
                    <a:lumMod val="75000"/>
                  </a:schemeClr>
                </a:solidFill>
              </a:rPr>
              <a:t> </a:t>
            </a:r>
            <a:endParaRPr lang="tr-TR" sz="1700" b="1" dirty="0">
              <a:solidFill>
                <a:schemeClr val="accent5">
                  <a:lumMod val="75000"/>
                </a:schemeClr>
              </a:solidFill>
            </a:endParaRPr>
          </a:p>
          <a:p>
            <a:pPr fontAlgn="base"/>
            <a:endParaRPr lang="tr-TR" sz="1700" dirty="0">
              <a:solidFill>
                <a:schemeClr val="accent5">
                  <a:lumMod val="75000"/>
                </a:schemeClr>
              </a:solidFill>
              <a:effectLst>
                <a:outerShdw blurRad="38100" dist="38100" dir="2700000" algn="tl">
                  <a:srgbClr val="000000">
                    <a:alpha val="43137"/>
                  </a:srgbClr>
                </a:outerShdw>
              </a:effectLst>
              <a:ea typeface="Arial Unicode MS" pitchFamily="34" charset="-128"/>
              <a:cs typeface="Arial Unicode MS" pitchFamily="34" charset="-128"/>
            </a:endParaRPr>
          </a:p>
          <a:p>
            <a:pPr fontAlgn="base"/>
            <a:r>
              <a:rPr lang="tr-TR" sz="1700" b="1" dirty="0" smtClean="0">
                <a:solidFill>
                  <a:srgbClr val="002060"/>
                </a:solidFill>
                <a:ea typeface="Arial Unicode MS" pitchFamily="34" charset="-128"/>
                <a:cs typeface="Arial Unicode MS" pitchFamily="34" charset="-128"/>
              </a:rPr>
              <a:t>MİSYONUMUZ</a:t>
            </a:r>
          </a:p>
          <a:p>
            <a:r>
              <a:rPr lang="tr-TR" sz="1800" dirty="0"/>
              <a:t>Faaliyette bulunduğumuz sektörde; bireye ve topluma saygılı, hukuka, ekonomik ve ahlaki ilkelere bağlı, sağlık, emniyet ve çevreye duyarlı olarak müşterilerimizin ve çalışanlarımızın beklentilerini en üst seviyede karşılamanın, Geleceğimizin sağlam temelleri ve müşteri memnuniyeti için tüm çalışanlarımızın gönüllü katılımı ile,</a:t>
            </a:r>
          </a:p>
          <a:p>
            <a:r>
              <a:rPr lang="tr-TR" sz="1800" dirty="0"/>
              <a:t>Hizmette verimlilik ve kaliteyi sürekli kılmanın, Hizmet maliyetlerini düşürerek rekabet gücümüzü korumanın,</a:t>
            </a:r>
          </a:p>
          <a:p>
            <a:r>
              <a:rPr lang="tr-TR" sz="1800" dirty="0"/>
              <a:t>Kalitemizi sürekli geliştirmenin,</a:t>
            </a:r>
          </a:p>
          <a:p>
            <a:r>
              <a:rPr lang="tr-TR" sz="1800" dirty="0"/>
              <a:t>Çalışma yaşamının kalitesini iyileştirmenin,</a:t>
            </a:r>
          </a:p>
          <a:p>
            <a:r>
              <a:rPr lang="tr-TR" sz="1800" dirty="0"/>
              <a:t>Çalışanlarımızın eğitimine önem vermenin,</a:t>
            </a:r>
          </a:p>
          <a:p>
            <a:r>
              <a:rPr lang="tr-TR" sz="1800" dirty="0"/>
              <a:t>Çağdaş teknolojiyi izlemenin,</a:t>
            </a:r>
          </a:p>
          <a:p>
            <a:r>
              <a:rPr lang="tr-TR" sz="1800" dirty="0"/>
              <a:t>Doğal çevrenin korunmasına özen göstermenin,</a:t>
            </a:r>
          </a:p>
          <a:p>
            <a:r>
              <a:rPr lang="tr-TR" sz="1800" dirty="0"/>
              <a:t>Kalite konusunda tüm çalışanların duyarlı olmasını sağlamanın, ‘sürdürülebilirlik’ amacımızda bize ışık tutacağına inanıyor ve </a:t>
            </a:r>
            <a:r>
              <a:rPr lang="tr-TR" sz="1800" dirty="0" smtClean="0"/>
              <a:t> </a:t>
            </a:r>
            <a:r>
              <a:rPr lang="tr-TR" sz="1800" dirty="0"/>
              <a:t>kabul ediyoruz.</a:t>
            </a:r>
          </a:p>
          <a:p>
            <a:pPr fontAlgn="base"/>
            <a:endParaRPr lang="tr-TR" sz="1700" b="1" dirty="0">
              <a:solidFill>
                <a:schemeClr val="accent5">
                  <a:lumMod val="75000"/>
                </a:schemeClr>
              </a:solidFill>
              <a:ea typeface="Arial Unicode MS" pitchFamily="34" charset="-128"/>
              <a:cs typeface="Arial Unicode MS" pitchFamily="34" charset="-128"/>
            </a:endParaRPr>
          </a:p>
        </p:txBody>
      </p:sp>
    </p:spTree>
    <p:extLst>
      <p:ext uri="{BB962C8B-B14F-4D97-AF65-F5344CB8AC3E}">
        <p14:creationId xmlns:p14="http://schemas.microsoft.com/office/powerpoint/2010/main" val="2862522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513921" y="305091"/>
            <a:ext cx="10759445" cy="5588623"/>
          </a:xfrm>
          <a:prstGeom prst="rect">
            <a:avLst/>
          </a:prstGeom>
          <a:noFill/>
        </p:spPr>
        <p:txBody>
          <a:bodyPr wrap="square" lIns="109134" tIns="54567" rIns="109134" bIns="54567" rtlCol="0">
            <a:spAutoFit/>
          </a:bodyPr>
          <a:lstStyle/>
          <a:p>
            <a:pPr algn="ctr"/>
            <a:r>
              <a:rPr lang="tr-TR" b="1" u="sng" dirty="0">
                <a:solidFill>
                  <a:srgbClr val="002060"/>
                </a:solidFill>
              </a:rPr>
              <a:t>SÜRDÜRÜLEBİLİRLİK POLİTİKAMIZ</a:t>
            </a:r>
          </a:p>
          <a:p>
            <a:pPr algn="ctr"/>
            <a:r>
              <a:rPr lang="tr-TR" sz="1900" b="1" dirty="0" smtClean="0">
                <a:solidFill>
                  <a:srgbClr val="002060"/>
                </a:solidFill>
              </a:rPr>
              <a:t>ONODA  OTEL</a:t>
            </a:r>
            <a:endParaRPr lang="tr-TR" sz="1900" b="1" dirty="0">
              <a:solidFill>
                <a:srgbClr val="002060"/>
              </a:solidFill>
            </a:endParaRPr>
          </a:p>
          <a:p>
            <a:pPr algn="ctr"/>
            <a:r>
              <a:rPr lang="tr-TR" sz="1900" b="1" dirty="0">
                <a:solidFill>
                  <a:srgbClr val="002060"/>
                </a:solidFill>
              </a:rPr>
              <a:t>YÖNETİMİ OLARAK</a:t>
            </a:r>
          </a:p>
          <a:p>
            <a:pPr algn="ctr"/>
            <a:r>
              <a:rPr lang="tr-TR" sz="1900" b="1" dirty="0">
                <a:solidFill>
                  <a:srgbClr val="002060"/>
                </a:solidFill>
              </a:rPr>
              <a:t>DOĞAMIZI VE GELECEĞMİZİ ÖNEMSİYORUZ</a:t>
            </a:r>
          </a:p>
          <a:p>
            <a:r>
              <a:rPr lang="tr-TR" sz="1900" dirty="0">
                <a:solidFill>
                  <a:srgbClr val="002060"/>
                </a:solidFill>
              </a:rPr>
              <a:t> </a:t>
            </a:r>
            <a:endParaRPr lang="tr-TR" sz="1900" b="1" dirty="0">
              <a:solidFill>
                <a:srgbClr val="002060"/>
              </a:solidFill>
            </a:endParaRPr>
          </a:p>
          <a:p>
            <a:pPr marL="341043" indent="-341043">
              <a:buFont typeface="Wingdings" pitchFamily="2" charset="2"/>
              <a:buChar char="v"/>
            </a:pPr>
            <a:r>
              <a:rPr lang="tr-TR" sz="1700" dirty="0" smtClean="0"/>
              <a:t>Yürürlükte olan çevre, iş sağlığı ve güvenliği, insan hakları ile ilgili ulusal ve uluslararası mevzuat ve düzenlemelere uyar, sürdürülebilirlik alanındaki gelişmeleri takip ederek bu gelişmeleri tesis politikalarına entegre ederiz.</a:t>
            </a:r>
          </a:p>
          <a:p>
            <a:r>
              <a:rPr lang="tr-TR" sz="1700" dirty="0"/>
              <a:t> </a:t>
            </a:r>
          </a:p>
          <a:p>
            <a:pPr marL="341043" indent="-341043">
              <a:buFont typeface="Wingdings" pitchFamily="2" charset="2"/>
              <a:buChar char="v"/>
            </a:pPr>
            <a:r>
              <a:rPr lang="tr-TR" sz="1700" dirty="0"/>
              <a:t>Bulunduğumuz bölgede yerel istihdamı artırmak, doğal yaşamı korumak ve zenginleştirmek için gerekli her türlü önlemi alır, çevremize sahip çıkmak adına yaptığımız tüm faaliyetleri kamuoyu ile paylaşırız.</a:t>
            </a:r>
          </a:p>
          <a:p>
            <a:r>
              <a:rPr lang="tr-TR" sz="1700" dirty="0"/>
              <a:t> </a:t>
            </a:r>
          </a:p>
          <a:p>
            <a:pPr marL="341043" indent="-341043">
              <a:buFont typeface="Wingdings" pitchFamily="2" charset="2"/>
              <a:buChar char="v"/>
            </a:pPr>
            <a:r>
              <a:rPr lang="tr-TR" sz="1700" dirty="0"/>
              <a:t>Tüm işletme çalışanlarımızın ve paydaşlarımızın sürdürülebilirlik konularında sürekli bilgilendirilmesi ve süreçlere aktif olarak katılımının sağlayarak bu konulardaki duyarlılığın artırılması hedefliyoruz.</a:t>
            </a:r>
          </a:p>
          <a:p>
            <a:r>
              <a:rPr lang="tr-TR" sz="1700" dirty="0"/>
              <a:t> </a:t>
            </a:r>
          </a:p>
          <a:p>
            <a:pPr marL="341043" indent="-341043">
              <a:buFont typeface="Wingdings" pitchFamily="2" charset="2"/>
              <a:buChar char="v"/>
            </a:pPr>
            <a:r>
              <a:rPr lang="tr-TR" sz="1700" dirty="0"/>
              <a:t>Her türlü kaynaktan gelen tüm misafir şikayetlerini takip etmek, şikayetleri çözümlemek ve misafirlerimizi bu konuda bilgilendirerek şikayetleri kendimiz için fırsata dönüştürmek öncelikli değerlerimizdir.</a:t>
            </a:r>
          </a:p>
          <a:p>
            <a:endParaRPr lang="tr-TR" sz="1700" dirty="0"/>
          </a:p>
          <a:p>
            <a:pPr marL="341043" indent="-341043">
              <a:buFont typeface="Wingdings" pitchFamily="2" charset="2"/>
              <a:buChar char="v"/>
            </a:pPr>
            <a:r>
              <a:rPr lang="tr-TR" sz="1700" dirty="0" smtClean="0"/>
              <a:t>Yerel yönetimler, tedarikçi firmalar ve sivil toplum kuruluşlarıyla işbirliği yaparak çevre koruma ve sosyal sorumluluk projeleri üretilmesine katkıda bulunuruz.</a:t>
            </a:r>
          </a:p>
          <a:p>
            <a:endParaRPr lang="tr-TR" dirty="0"/>
          </a:p>
        </p:txBody>
      </p:sp>
    </p:spTree>
    <p:extLst>
      <p:ext uri="{BB962C8B-B14F-4D97-AF65-F5344CB8AC3E}">
        <p14:creationId xmlns:p14="http://schemas.microsoft.com/office/powerpoint/2010/main" val="2487681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701043" y="320480"/>
            <a:ext cx="10375829" cy="5865621"/>
          </a:xfrm>
          <a:prstGeom prst="rect">
            <a:avLst/>
          </a:prstGeom>
          <a:noFill/>
        </p:spPr>
        <p:txBody>
          <a:bodyPr wrap="square" lIns="109134" tIns="54567" rIns="109134" bIns="54567" rtlCol="0">
            <a:spAutoFit/>
          </a:bodyPr>
          <a:lstStyle/>
          <a:p>
            <a:pPr algn="ctr"/>
            <a:r>
              <a:rPr lang="tr-TR" sz="1700" b="1" u="sng" dirty="0">
                <a:solidFill>
                  <a:srgbClr val="002060"/>
                </a:solidFill>
              </a:rPr>
              <a:t>SÜRDÜRÜLEBİLİRLİK POLİTİKAMIZ</a:t>
            </a:r>
          </a:p>
          <a:p>
            <a:endParaRPr lang="tr-TR" sz="1700" b="1" u="sng" dirty="0">
              <a:solidFill>
                <a:schemeClr val="accent5">
                  <a:lumMod val="75000"/>
                </a:schemeClr>
              </a:solidFill>
            </a:endParaRPr>
          </a:p>
          <a:p>
            <a:pPr marL="341043" indent="-341043">
              <a:buFont typeface="Wingdings" pitchFamily="2" charset="2"/>
              <a:buChar char="v"/>
            </a:pPr>
            <a:r>
              <a:rPr lang="tr-TR" sz="1700" dirty="0"/>
              <a:t>Faaliyetlerimiz kapsamında yerel toplumun refahı, istihdam kalitesi, sosyal eşitlik, ziyaretçi memnuniyeti, kültürel zenginlik, fiziksel bütünlük, biyolojik çeşitlilik, kaynak verimliliği ve çevresel temizlik konularında hassasiyet gösteriyoruz.</a:t>
            </a:r>
          </a:p>
          <a:p>
            <a:endParaRPr lang="tr-TR" sz="1700" dirty="0"/>
          </a:p>
          <a:p>
            <a:pPr marL="341043" indent="-341043">
              <a:buFont typeface="Wingdings" pitchFamily="2" charset="2"/>
              <a:buChar char="v"/>
            </a:pPr>
            <a:r>
              <a:rPr lang="tr-TR" sz="1700" dirty="0"/>
              <a:t>Doğal kaynakların kullanımını, enerji tüketimini, hava, su ve toprak kirlenmesini en aza indirmek için gayret ederiz.</a:t>
            </a:r>
          </a:p>
          <a:p>
            <a:endParaRPr lang="tr-TR" sz="1700" dirty="0"/>
          </a:p>
          <a:p>
            <a:pPr marL="341043" indent="-341043">
              <a:buFont typeface="Wingdings" pitchFamily="2" charset="2"/>
              <a:buChar char="v"/>
            </a:pPr>
            <a:r>
              <a:rPr lang="tr-TR" sz="1700" dirty="0"/>
              <a:t>Tesisimizin </a:t>
            </a:r>
            <a:r>
              <a:rPr lang="tr-TR" sz="1700" dirty="0" err="1"/>
              <a:t>operasyonel</a:t>
            </a:r>
            <a:r>
              <a:rPr lang="tr-TR" sz="1700" dirty="0"/>
              <a:t> hizmetlerinden dolayı oluşan elektrik, su, doğal gaz kullanımı, kâğıt tüketimi ve CO2 emisyonu gibi iç çevresel etkilerin kontrolü sağlıyoruz,</a:t>
            </a:r>
          </a:p>
          <a:p>
            <a:endParaRPr lang="tr-TR" sz="1700" dirty="0"/>
          </a:p>
          <a:p>
            <a:pPr marL="341043" indent="-341043">
              <a:buFont typeface="Wingdings" pitchFamily="2" charset="2"/>
              <a:buChar char="v"/>
            </a:pPr>
            <a:r>
              <a:rPr lang="tr-TR" sz="1700" dirty="0"/>
              <a:t>Tedarikçilerimizi seçerken ürünler için aradığımız kriterler çevre duyarlılığı adına geri dönüştürülmüş ürünlerden veya geri dönüştürülebilir olan ürünleri sertifikalı tedarikçilerden temin etmek önceliğimizdir.</a:t>
            </a:r>
          </a:p>
          <a:p>
            <a:r>
              <a:rPr lang="tr-TR" sz="1700" dirty="0"/>
              <a:t> </a:t>
            </a:r>
          </a:p>
          <a:p>
            <a:pPr marL="341043" indent="-341043">
              <a:buFont typeface="Wingdings" pitchFamily="2" charset="2"/>
              <a:buChar char="v"/>
            </a:pPr>
            <a:r>
              <a:rPr lang="tr-TR" sz="1700" dirty="0"/>
              <a:t>Su ve enerji tasarrufu sağlayan, katı atıkları azaltan, geri dönüşüm ve yeniden kullanım programları uygulayan, sürdürülebilir çevre düzenlemeleri ve ekonomik çözümler geliştiren sistemler konusunda araştırma ve geliştirme konusunda hassas davranıyoruz.</a:t>
            </a:r>
          </a:p>
          <a:p>
            <a:endParaRPr lang="tr-TR" sz="1700" dirty="0"/>
          </a:p>
          <a:p>
            <a:pPr marL="341043" indent="-341043">
              <a:buFont typeface="Wingdings" pitchFamily="2" charset="2"/>
              <a:buChar char="v"/>
            </a:pPr>
            <a:r>
              <a:rPr lang="tr-TR" sz="1700" dirty="0"/>
              <a:t>Doğal ve kültürel mirasın korunmasını, bölge halkı ile ziyaretçilerin yaşam kalitelerinin artmasına, hem misafir hem personelin bilinçlenmesine katkı sağlamayı hedefliyoruz</a:t>
            </a:r>
            <a:r>
              <a:rPr lang="tr-TR" sz="1700" dirty="0">
                <a:solidFill>
                  <a:schemeClr val="accent5">
                    <a:lumMod val="75000"/>
                  </a:schemeClr>
                </a:solidFill>
              </a:rPr>
              <a:t>.</a:t>
            </a:r>
          </a:p>
          <a:p>
            <a:endParaRPr lang="tr-TR" sz="1700" dirty="0">
              <a:solidFill>
                <a:schemeClr val="accent6">
                  <a:lumMod val="50000"/>
                </a:schemeClr>
              </a:solidFill>
            </a:endParaRPr>
          </a:p>
        </p:txBody>
      </p:sp>
    </p:spTree>
    <p:extLst>
      <p:ext uri="{BB962C8B-B14F-4D97-AF65-F5344CB8AC3E}">
        <p14:creationId xmlns:p14="http://schemas.microsoft.com/office/powerpoint/2010/main" val="2602959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etin kutusu 4"/>
          <p:cNvSpPr txBox="1"/>
          <p:nvPr/>
        </p:nvSpPr>
        <p:spPr>
          <a:xfrm>
            <a:off x="271454" y="610885"/>
            <a:ext cx="11377263" cy="5604011"/>
          </a:xfrm>
          <a:prstGeom prst="rect">
            <a:avLst/>
          </a:prstGeom>
          <a:noFill/>
        </p:spPr>
        <p:txBody>
          <a:bodyPr wrap="square" lIns="109134" tIns="54567" rIns="109134" bIns="54567" rtlCol="0">
            <a:spAutoFit/>
          </a:bodyPr>
          <a:lstStyle/>
          <a:p>
            <a:pPr algn="ctr"/>
            <a:r>
              <a:rPr lang="tr-TR" sz="2000" b="1" u="sng" dirty="0">
                <a:solidFill>
                  <a:srgbClr val="002060"/>
                </a:solidFill>
              </a:rPr>
              <a:t>SÜRDÜRÜLEBİLİRLİK POLİTİKAMIZ</a:t>
            </a:r>
          </a:p>
          <a:p>
            <a:pPr algn="ctr"/>
            <a:endParaRPr lang="tr-TR" sz="1700" b="1" u="sng" dirty="0">
              <a:solidFill>
                <a:schemeClr val="accent5">
                  <a:lumMod val="75000"/>
                </a:schemeClr>
              </a:solidFill>
            </a:endParaRPr>
          </a:p>
          <a:p>
            <a:pPr lvl="0" algn="ctr"/>
            <a:endParaRPr lang="tr-TR" sz="1700" dirty="0">
              <a:solidFill>
                <a:schemeClr val="accent5">
                  <a:lumMod val="75000"/>
                </a:schemeClr>
              </a:solidFill>
            </a:endParaRPr>
          </a:p>
          <a:p>
            <a:pPr marL="341043" indent="-341043">
              <a:buFont typeface="Wingdings" pitchFamily="2" charset="2"/>
              <a:buChar char="v"/>
            </a:pPr>
            <a:r>
              <a:rPr lang="tr-TR" sz="1700" dirty="0"/>
              <a:t>Karbon ayak izinin periyodik olarak hesaplanması ve karbon ayak izinin ve sera gazının mümkün olan en aza indirme prensipleri ile faaliyetlerimizin sürdürülmesi hedefliyoruz.</a:t>
            </a:r>
          </a:p>
          <a:p>
            <a:r>
              <a:rPr lang="tr-TR" sz="1700" dirty="0"/>
              <a:t> </a:t>
            </a:r>
          </a:p>
          <a:p>
            <a:pPr marL="341043" indent="-341043">
              <a:buFont typeface="Wingdings" pitchFamily="2" charset="2"/>
              <a:buChar char="v"/>
            </a:pPr>
            <a:r>
              <a:rPr lang="tr-TR" sz="1700" dirty="0"/>
              <a:t>Tesisimiz çevre dostu kimyasal kullanımını ve çevre dostu kimyasalların kullanımını artırıcı bir satın alma politikası izlemektedir.</a:t>
            </a:r>
          </a:p>
          <a:p>
            <a:pPr marL="341043" indent="-341043">
              <a:buFont typeface="Wingdings" pitchFamily="2" charset="2"/>
              <a:buChar char="v"/>
            </a:pPr>
            <a:endParaRPr lang="tr-TR" sz="1700" dirty="0"/>
          </a:p>
          <a:p>
            <a:pPr marL="341043" indent="-341043">
              <a:buFont typeface="Wingdings" pitchFamily="2" charset="2"/>
              <a:buChar char="v"/>
            </a:pPr>
            <a:r>
              <a:rPr lang="tr-TR" sz="1700" dirty="0"/>
              <a:t>“Sıfır Atık” belgeli tesisimiz çevrenin korunması, kirliliğin azaltılması ve olumsuz etkilerinin azaltılmasını hedeflemektedir.</a:t>
            </a:r>
          </a:p>
          <a:p>
            <a:r>
              <a:rPr lang="tr-TR" sz="1700" dirty="0"/>
              <a:t> </a:t>
            </a:r>
          </a:p>
          <a:p>
            <a:pPr marL="341043" indent="-341043">
              <a:buFont typeface="Wingdings" pitchFamily="2" charset="2"/>
              <a:buChar char="v"/>
            </a:pPr>
            <a:r>
              <a:rPr lang="tr-TR" sz="1700" dirty="0"/>
              <a:t>Atıklarımızı kaynağına, gruplarına ve tehlike sınıflarına göre en etkin şekilde ayrılması hedeflenmektedir.</a:t>
            </a:r>
          </a:p>
          <a:p>
            <a:r>
              <a:rPr lang="tr-TR" sz="1700" dirty="0"/>
              <a:t> </a:t>
            </a:r>
          </a:p>
          <a:p>
            <a:pPr marL="341043" indent="-341043">
              <a:buFont typeface="Wingdings" pitchFamily="2" charset="2"/>
              <a:buChar char="v"/>
            </a:pPr>
            <a:r>
              <a:rPr lang="tr-TR" sz="1700" dirty="0"/>
              <a:t>Sektöre çalışan kazandırılması ve sosyal sorumluluk gereği eğitime önem verilip Meslek liseleri gibi eğitim kuruluşlarında okuyan öğrencilere fırsat tanımaktayız.</a:t>
            </a:r>
          </a:p>
          <a:p>
            <a:r>
              <a:rPr lang="tr-TR" sz="1700" dirty="0"/>
              <a:t> </a:t>
            </a:r>
          </a:p>
          <a:p>
            <a:pPr marL="341043" indent="-341043">
              <a:buFont typeface="Wingdings" pitchFamily="2" charset="2"/>
              <a:buChar char="v"/>
            </a:pPr>
            <a:r>
              <a:rPr lang="tr-TR" sz="1700" dirty="0"/>
              <a:t>Tesislerimizde çocuk işçi çalıştırılmasına müsaade edilmez ve aynı hassasiyet de tüm iş ortaklarımızdan beklenir.</a:t>
            </a:r>
          </a:p>
          <a:p>
            <a:endParaRPr lang="tr-TR" sz="1700" dirty="0"/>
          </a:p>
          <a:p>
            <a:pPr marL="341043" indent="-341043">
              <a:buFont typeface="Wingdings" pitchFamily="2" charset="2"/>
              <a:buChar char="v"/>
            </a:pPr>
            <a:r>
              <a:rPr lang="tr-TR" sz="1700" dirty="0"/>
              <a:t>Personellerimiz arasında cinsiyet ayrımı yapılmaz. Kadınlarımızın iş gücüne katılımını destekler ve eşit ücret politikası uygulamaktayız.</a:t>
            </a:r>
          </a:p>
          <a:p>
            <a:endParaRPr lang="tr-TR" sz="1700" dirty="0">
              <a:solidFill>
                <a:schemeClr val="accent6">
                  <a:lumMod val="50000"/>
                </a:schemeClr>
              </a:solidFill>
            </a:endParaRPr>
          </a:p>
        </p:txBody>
      </p:sp>
    </p:spTree>
    <p:extLst>
      <p:ext uri="{BB962C8B-B14F-4D97-AF65-F5344CB8AC3E}">
        <p14:creationId xmlns:p14="http://schemas.microsoft.com/office/powerpoint/2010/main" val="1346207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514986" y="122760"/>
            <a:ext cx="10385204" cy="4480627"/>
          </a:xfrm>
          <a:prstGeom prst="rect">
            <a:avLst/>
          </a:prstGeom>
          <a:noFill/>
        </p:spPr>
        <p:txBody>
          <a:bodyPr wrap="square" lIns="109134" tIns="54567" rIns="109134" bIns="54567" rtlCol="0">
            <a:spAutoFit/>
          </a:bodyPr>
          <a:lstStyle/>
          <a:p>
            <a:pPr algn="ctr"/>
            <a:r>
              <a:rPr lang="tr-TR" sz="2400" b="1" dirty="0">
                <a:solidFill>
                  <a:srgbClr val="002060"/>
                </a:solidFill>
                <a:effectLst>
                  <a:outerShdw blurRad="38100" dist="38100" dir="2700000" algn="tl">
                    <a:srgbClr val="000000">
                      <a:alpha val="43137"/>
                    </a:srgbClr>
                  </a:outerShdw>
                </a:effectLst>
              </a:rPr>
              <a:t>ATIK YÖNETİMİ</a:t>
            </a:r>
          </a:p>
          <a:p>
            <a:endParaRPr lang="tr-TR" sz="1700" b="1" dirty="0">
              <a:solidFill>
                <a:schemeClr val="accent5">
                  <a:lumMod val="75000"/>
                </a:schemeClr>
              </a:solidFill>
              <a:effectLst>
                <a:outerShdw blurRad="38100" dist="38100" dir="2700000" algn="tl">
                  <a:srgbClr val="000000">
                    <a:alpha val="43137"/>
                  </a:srgbClr>
                </a:outerShdw>
              </a:effectLst>
            </a:endParaRPr>
          </a:p>
          <a:p>
            <a:endParaRPr lang="tr-TR" sz="1700" b="1" dirty="0">
              <a:solidFill>
                <a:schemeClr val="accent5">
                  <a:lumMod val="75000"/>
                </a:schemeClr>
              </a:solidFill>
              <a:effectLst>
                <a:outerShdw blurRad="38100" dist="38100" dir="2700000" algn="tl">
                  <a:srgbClr val="000000">
                    <a:alpha val="43137"/>
                  </a:srgbClr>
                </a:outerShdw>
              </a:effectLst>
            </a:endParaRPr>
          </a:p>
          <a:p>
            <a:r>
              <a:rPr lang="en-US" sz="1700" b="1" dirty="0">
                <a:solidFill>
                  <a:srgbClr val="002060"/>
                </a:solidFill>
              </a:rPr>
              <a:t>ÇEVRE KORUMA VE ATIK YÖNETİMİ </a:t>
            </a:r>
            <a:r>
              <a:rPr lang="en-US" sz="1700" b="1" dirty="0" smtClean="0">
                <a:solidFill>
                  <a:srgbClr val="002060"/>
                </a:solidFill>
              </a:rPr>
              <a:t>POLİTİKASI</a:t>
            </a:r>
            <a:endParaRPr lang="tr-TR" sz="1700" b="1" dirty="0" smtClean="0">
              <a:solidFill>
                <a:srgbClr val="002060"/>
              </a:solidFill>
            </a:endParaRPr>
          </a:p>
          <a:p>
            <a:endParaRPr lang="tr-TR" sz="1700" b="1" dirty="0"/>
          </a:p>
          <a:p>
            <a:endParaRPr lang="tr-TR" sz="1700" dirty="0"/>
          </a:p>
          <a:p>
            <a:r>
              <a:rPr lang="en-US" sz="1800" b="1" dirty="0">
                <a:cs typeface="Arial" pitchFamily="34" charset="0"/>
              </a:rPr>
              <a:t>» </a:t>
            </a:r>
            <a:r>
              <a:rPr lang="en-US" sz="1700" dirty="0" err="1" smtClean="0"/>
              <a:t>Yasal</a:t>
            </a:r>
            <a:r>
              <a:rPr lang="en-US" sz="1700" dirty="0" smtClean="0"/>
              <a:t> </a:t>
            </a:r>
            <a:r>
              <a:rPr lang="tr-TR" sz="1700" dirty="0" smtClean="0"/>
              <a:t> </a:t>
            </a:r>
            <a:r>
              <a:rPr lang="en-US" sz="1700" dirty="0" err="1" smtClean="0"/>
              <a:t>düzenlemelere</a:t>
            </a:r>
            <a:r>
              <a:rPr lang="en-US" sz="1700" dirty="0" smtClean="0"/>
              <a:t> </a:t>
            </a:r>
            <a:r>
              <a:rPr lang="tr-TR" sz="1700" dirty="0" smtClean="0"/>
              <a:t> </a:t>
            </a:r>
            <a:r>
              <a:rPr lang="en-US" sz="1700" dirty="0" err="1" smtClean="0"/>
              <a:t>uyum</a:t>
            </a:r>
            <a:r>
              <a:rPr lang="en-US" sz="1700" dirty="0" smtClean="0"/>
              <a:t> s</a:t>
            </a:r>
            <a:r>
              <a:rPr lang="tr-TR" sz="1700" dirty="0" smtClean="0"/>
              <a:t> </a:t>
            </a:r>
            <a:r>
              <a:rPr lang="en-US" sz="1700" dirty="0" err="1" smtClean="0"/>
              <a:t>ağlar</a:t>
            </a:r>
            <a:r>
              <a:rPr lang="tr-TR" sz="1700" dirty="0" smtClean="0"/>
              <a:t> </a:t>
            </a:r>
            <a:r>
              <a:rPr lang="en-US" sz="1700" dirty="0" smtClean="0"/>
              <a:t> </a:t>
            </a:r>
            <a:r>
              <a:rPr lang="en-US" sz="1700" dirty="0" err="1"/>
              <a:t>çevre</a:t>
            </a:r>
            <a:r>
              <a:rPr lang="en-US" sz="1700" dirty="0"/>
              <a:t> </a:t>
            </a:r>
            <a:r>
              <a:rPr lang="tr-TR" sz="1700" dirty="0" smtClean="0"/>
              <a:t> </a:t>
            </a:r>
            <a:r>
              <a:rPr lang="en-US" sz="1700" dirty="0" err="1" smtClean="0"/>
              <a:t>etkimizi</a:t>
            </a:r>
            <a:r>
              <a:rPr lang="en-US" sz="1700" dirty="0" smtClean="0"/>
              <a:t> </a:t>
            </a:r>
            <a:r>
              <a:rPr lang="tr-TR" sz="1700" dirty="0" smtClean="0"/>
              <a:t>  </a:t>
            </a:r>
            <a:r>
              <a:rPr lang="en-US" sz="1700" dirty="0" err="1" smtClean="0"/>
              <a:t>azaltmaya</a:t>
            </a:r>
            <a:r>
              <a:rPr lang="en-US" sz="1700" dirty="0" smtClean="0"/>
              <a:t> </a:t>
            </a:r>
            <a:r>
              <a:rPr lang="tr-TR" sz="1700" dirty="0" smtClean="0"/>
              <a:t> </a:t>
            </a:r>
            <a:r>
              <a:rPr lang="en-US" sz="1700" dirty="0" err="1" smtClean="0"/>
              <a:t>çalışırız</a:t>
            </a:r>
            <a:r>
              <a:rPr lang="en-US" sz="1700" dirty="0"/>
              <a:t>. </a:t>
            </a:r>
            <a:endParaRPr lang="tr-TR" sz="1700" dirty="0"/>
          </a:p>
          <a:p>
            <a:r>
              <a:rPr lang="en-US" sz="1800" b="1" dirty="0">
                <a:cs typeface="Arial" pitchFamily="34" charset="0"/>
              </a:rPr>
              <a:t>» </a:t>
            </a:r>
            <a:r>
              <a:rPr lang="en-US" sz="1700" dirty="0" err="1" smtClean="0"/>
              <a:t>Atıklarımızı</a:t>
            </a:r>
            <a:r>
              <a:rPr lang="en-US" sz="1700" dirty="0" smtClean="0"/>
              <a:t> </a:t>
            </a:r>
            <a:r>
              <a:rPr lang="en-US" sz="1700" dirty="0" err="1"/>
              <a:t>kaynağına</a:t>
            </a:r>
            <a:r>
              <a:rPr lang="en-US" sz="1700" dirty="0"/>
              <a:t>, </a:t>
            </a:r>
            <a:r>
              <a:rPr lang="en-US" sz="1700" dirty="0" err="1"/>
              <a:t>gruplarına</a:t>
            </a:r>
            <a:r>
              <a:rPr lang="en-US" sz="1700" dirty="0"/>
              <a:t> ve </a:t>
            </a:r>
            <a:r>
              <a:rPr lang="en-US" sz="1700" dirty="0" err="1"/>
              <a:t>tehlike</a:t>
            </a:r>
            <a:r>
              <a:rPr lang="en-US" sz="1700" dirty="0"/>
              <a:t> </a:t>
            </a:r>
            <a:r>
              <a:rPr lang="en-US" sz="1700" dirty="0" err="1"/>
              <a:t>sınıflarına</a:t>
            </a:r>
            <a:r>
              <a:rPr lang="en-US" sz="1700" dirty="0"/>
              <a:t> </a:t>
            </a:r>
            <a:r>
              <a:rPr lang="en-US" sz="1700" dirty="0" err="1"/>
              <a:t>göre</a:t>
            </a:r>
            <a:r>
              <a:rPr lang="en-US" sz="1700" dirty="0"/>
              <a:t> </a:t>
            </a:r>
            <a:r>
              <a:rPr lang="en-US" sz="1700" dirty="0" err="1"/>
              <a:t>etkin</a:t>
            </a:r>
            <a:r>
              <a:rPr lang="en-US" sz="1700" dirty="0"/>
              <a:t> </a:t>
            </a:r>
            <a:r>
              <a:rPr lang="en-US" sz="1700" dirty="0" err="1"/>
              <a:t>şekilde</a:t>
            </a:r>
            <a:r>
              <a:rPr lang="en-US" sz="1700" dirty="0"/>
              <a:t> </a:t>
            </a:r>
            <a:r>
              <a:rPr lang="en-US" sz="1700" dirty="0" err="1"/>
              <a:t>ayırmaya</a:t>
            </a:r>
            <a:r>
              <a:rPr lang="en-US" sz="1700" dirty="0"/>
              <a:t> </a:t>
            </a:r>
            <a:r>
              <a:rPr lang="en-US" sz="1700" dirty="0" err="1"/>
              <a:t>özen</a:t>
            </a:r>
            <a:r>
              <a:rPr lang="en-US" sz="1700" dirty="0"/>
              <a:t> </a:t>
            </a:r>
            <a:r>
              <a:rPr lang="en-US" sz="1700" dirty="0" err="1"/>
              <a:t>gösteririz</a:t>
            </a:r>
            <a:r>
              <a:rPr lang="en-US" sz="1700" dirty="0"/>
              <a:t>.</a:t>
            </a:r>
            <a:endParaRPr lang="tr-TR" sz="1700" dirty="0"/>
          </a:p>
          <a:p>
            <a:r>
              <a:rPr lang="en-US" sz="1800" b="1" dirty="0">
                <a:cs typeface="Arial" pitchFamily="34" charset="0"/>
              </a:rPr>
              <a:t>» </a:t>
            </a:r>
            <a:r>
              <a:rPr lang="en-US" sz="1700" dirty="0" err="1" smtClean="0"/>
              <a:t>Tehlikeli</a:t>
            </a:r>
            <a:r>
              <a:rPr lang="en-US" sz="1700" dirty="0" smtClean="0"/>
              <a:t> </a:t>
            </a:r>
            <a:r>
              <a:rPr lang="en-US" sz="1700" dirty="0" err="1"/>
              <a:t>maddeler</a:t>
            </a:r>
            <a:r>
              <a:rPr lang="en-US" sz="1700" dirty="0"/>
              <a:t> ve </a:t>
            </a:r>
            <a:r>
              <a:rPr lang="en-US" sz="1700" dirty="0" err="1"/>
              <a:t>kimyasalların</a:t>
            </a:r>
            <a:r>
              <a:rPr lang="en-US" sz="1700" dirty="0"/>
              <a:t> </a:t>
            </a:r>
            <a:r>
              <a:rPr lang="en-US" sz="1700" dirty="0" err="1"/>
              <a:t>yalnızca</a:t>
            </a:r>
            <a:r>
              <a:rPr lang="en-US" sz="1700" dirty="0"/>
              <a:t> </a:t>
            </a:r>
            <a:r>
              <a:rPr lang="en-US" sz="1700" dirty="0" err="1"/>
              <a:t>ihtiyaç</a:t>
            </a:r>
            <a:r>
              <a:rPr lang="en-US" sz="1700" dirty="0"/>
              <a:t> </a:t>
            </a:r>
            <a:r>
              <a:rPr lang="en-US" sz="1700" dirty="0" err="1"/>
              <a:t>durumunda</a:t>
            </a:r>
            <a:r>
              <a:rPr lang="en-US" sz="1700" dirty="0"/>
              <a:t> ve </a:t>
            </a:r>
            <a:r>
              <a:rPr lang="en-US" sz="1700" dirty="0" err="1"/>
              <a:t>gerektiği</a:t>
            </a:r>
            <a:r>
              <a:rPr lang="en-US" sz="1700" dirty="0"/>
              <a:t> </a:t>
            </a:r>
            <a:r>
              <a:rPr lang="en-US" sz="1700" dirty="0" err="1"/>
              <a:t>kadar</a:t>
            </a:r>
            <a:r>
              <a:rPr lang="en-US" sz="1700" dirty="0"/>
              <a:t> </a:t>
            </a:r>
            <a:r>
              <a:rPr lang="en-US" sz="1700" dirty="0" err="1"/>
              <a:t>kullanılmasının</a:t>
            </a:r>
            <a:r>
              <a:rPr lang="en-US" sz="1700" dirty="0"/>
              <a:t> hem </a:t>
            </a:r>
            <a:r>
              <a:rPr lang="en-US" sz="1700" dirty="0" err="1"/>
              <a:t>çevreye</a:t>
            </a:r>
            <a:r>
              <a:rPr lang="en-US" sz="1700" dirty="0"/>
              <a:t> </a:t>
            </a:r>
            <a:r>
              <a:rPr lang="en-US" sz="1700" dirty="0" err="1"/>
              <a:t>olan</a:t>
            </a:r>
            <a:r>
              <a:rPr lang="en-US" sz="1700" dirty="0"/>
              <a:t> </a:t>
            </a:r>
            <a:r>
              <a:rPr lang="en-US" sz="1700" dirty="0" err="1"/>
              <a:t>negatif</a:t>
            </a:r>
            <a:r>
              <a:rPr lang="en-US" sz="1700" dirty="0"/>
              <a:t> </a:t>
            </a:r>
            <a:r>
              <a:rPr lang="en-US" sz="1700" dirty="0" err="1"/>
              <a:t>etkileri</a:t>
            </a:r>
            <a:r>
              <a:rPr lang="en-US" sz="1700" dirty="0"/>
              <a:t> hem de </a:t>
            </a:r>
            <a:r>
              <a:rPr lang="en-US" sz="1700" dirty="0" err="1"/>
              <a:t>atık</a:t>
            </a:r>
            <a:r>
              <a:rPr lang="en-US" sz="1700" dirty="0"/>
              <a:t> </a:t>
            </a:r>
            <a:r>
              <a:rPr lang="en-US" sz="1700" dirty="0" err="1"/>
              <a:t>miktarını</a:t>
            </a:r>
            <a:r>
              <a:rPr lang="en-US" sz="1700" dirty="0"/>
              <a:t> </a:t>
            </a:r>
            <a:r>
              <a:rPr lang="en-US" sz="1700" dirty="0" err="1"/>
              <a:t>azaltacağını</a:t>
            </a:r>
            <a:r>
              <a:rPr lang="en-US" sz="1700" dirty="0"/>
              <a:t> </a:t>
            </a:r>
            <a:r>
              <a:rPr lang="en-US" sz="1700" dirty="0" err="1"/>
              <a:t>biliriz</a:t>
            </a:r>
            <a:r>
              <a:rPr lang="tr-TR" sz="1700" dirty="0"/>
              <a:t>.</a:t>
            </a:r>
          </a:p>
          <a:p>
            <a:r>
              <a:rPr lang="en-US" sz="1800" b="1" dirty="0">
                <a:cs typeface="Arial" pitchFamily="34" charset="0"/>
              </a:rPr>
              <a:t>» </a:t>
            </a:r>
            <a:r>
              <a:rPr lang="en-US" sz="1700" dirty="0" err="1" smtClean="0"/>
              <a:t>Atıkları</a:t>
            </a:r>
            <a:r>
              <a:rPr lang="en-US" sz="1700" dirty="0" smtClean="0"/>
              <a:t> </a:t>
            </a:r>
            <a:r>
              <a:rPr lang="en-US" sz="1700" dirty="0" err="1"/>
              <a:t>doğru</a:t>
            </a:r>
            <a:r>
              <a:rPr lang="en-US" sz="1700" dirty="0"/>
              <a:t> </a:t>
            </a:r>
            <a:r>
              <a:rPr lang="en-US" sz="1700" dirty="0" err="1"/>
              <a:t>şekilde</a:t>
            </a:r>
            <a:r>
              <a:rPr lang="en-US" sz="1700" dirty="0"/>
              <a:t>, </a:t>
            </a:r>
            <a:r>
              <a:rPr lang="en-US" sz="1700" dirty="0" err="1"/>
              <a:t>özelliklerine</a:t>
            </a:r>
            <a:r>
              <a:rPr lang="en-US" sz="1700" dirty="0"/>
              <a:t> </a:t>
            </a:r>
            <a:r>
              <a:rPr lang="en-US" sz="1700" dirty="0" err="1"/>
              <a:t>göre</a:t>
            </a:r>
            <a:r>
              <a:rPr lang="en-US" sz="1700" dirty="0"/>
              <a:t> </a:t>
            </a:r>
            <a:r>
              <a:rPr lang="en-US" sz="1700" dirty="0" err="1"/>
              <a:t>ayrı</a:t>
            </a:r>
            <a:r>
              <a:rPr lang="en-US" sz="1700" dirty="0"/>
              <a:t> </a:t>
            </a:r>
            <a:r>
              <a:rPr lang="en-US" sz="1700" dirty="0" err="1"/>
              <a:t>alanlarda</a:t>
            </a:r>
            <a:r>
              <a:rPr lang="en-US" sz="1700" dirty="0"/>
              <a:t> </a:t>
            </a:r>
            <a:r>
              <a:rPr lang="en-US" sz="1700" dirty="0" err="1"/>
              <a:t>depolar</a:t>
            </a:r>
            <a:r>
              <a:rPr lang="en-US" sz="1700" dirty="0"/>
              <a:t>, yasal </a:t>
            </a:r>
            <a:r>
              <a:rPr lang="en-US" sz="1700" dirty="0" err="1"/>
              <a:t>depolama</a:t>
            </a:r>
            <a:r>
              <a:rPr lang="en-US" sz="1700" dirty="0"/>
              <a:t> </a:t>
            </a:r>
            <a:r>
              <a:rPr lang="en-US" sz="1700" dirty="0" err="1"/>
              <a:t>süre</a:t>
            </a:r>
            <a:r>
              <a:rPr lang="en-US" sz="1700" dirty="0"/>
              <a:t> </a:t>
            </a:r>
            <a:r>
              <a:rPr lang="en-US" sz="1700" dirty="0" err="1"/>
              <a:t>sınırlarını</a:t>
            </a:r>
            <a:r>
              <a:rPr lang="en-US" sz="1700" dirty="0"/>
              <a:t> </a:t>
            </a:r>
            <a:r>
              <a:rPr lang="en-US" sz="1700" dirty="0" err="1"/>
              <a:t>aşmadan</a:t>
            </a:r>
            <a:r>
              <a:rPr lang="en-US" sz="1700" dirty="0"/>
              <a:t> </a:t>
            </a:r>
            <a:r>
              <a:rPr lang="en-US" sz="1700" dirty="0" err="1"/>
              <a:t>lisanslı</a:t>
            </a:r>
            <a:r>
              <a:rPr lang="en-US" sz="1700" dirty="0"/>
              <a:t>/</a:t>
            </a:r>
            <a:r>
              <a:rPr lang="en-US" sz="1700" dirty="0" err="1"/>
              <a:t>yetkili</a:t>
            </a:r>
            <a:r>
              <a:rPr lang="en-US" sz="1700" dirty="0"/>
              <a:t> </a:t>
            </a:r>
            <a:r>
              <a:rPr lang="en-US" sz="1700" dirty="0" err="1"/>
              <a:t>firmalara</a:t>
            </a:r>
            <a:r>
              <a:rPr lang="en-US" sz="1700" dirty="0"/>
              <a:t> </a:t>
            </a:r>
            <a:r>
              <a:rPr lang="en-US" sz="1700" dirty="0" err="1"/>
              <a:t>teslim</a:t>
            </a:r>
            <a:r>
              <a:rPr lang="en-US" sz="1700" dirty="0"/>
              <a:t> </a:t>
            </a:r>
            <a:r>
              <a:rPr lang="en-US" sz="1700" dirty="0" err="1"/>
              <a:t>ederek</a:t>
            </a:r>
            <a:r>
              <a:rPr lang="en-US" sz="1700" dirty="0"/>
              <a:t>, </a:t>
            </a:r>
            <a:r>
              <a:rPr lang="en-US" sz="1700" dirty="0" err="1"/>
              <a:t>kayıtlarını</a:t>
            </a:r>
            <a:r>
              <a:rPr lang="en-US" sz="1700" dirty="0"/>
              <a:t> </a:t>
            </a:r>
            <a:r>
              <a:rPr lang="en-US" sz="1700" dirty="0" err="1"/>
              <a:t>muhafaza</a:t>
            </a:r>
            <a:r>
              <a:rPr lang="en-US" sz="1700" dirty="0"/>
              <a:t> ederiz</a:t>
            </a:r>
            <a:r>
              <a:rPr lang="tr-TR" sz="1700" dirty="0"/>
              <a:t>.</a:t>
            </a:r>
          </a:p>
          <a:p>
            <a:r>
              <a:rPr lang="en-US" sz="1800" b="1" dirty="0">
                <a:cs typeface="Arial" pitchFamily="34" charset="0"/>
              </a:rPr>
              <a:t>» </a:t>
            </a:r>
            <a:r>
              <a:rPr lang="tr-TR" sz="1800" b="1" dirty="0" smtClean="0">
                <a:cs typeface="Arial" pitchFamily="34" charset="0"/>
              </a:rPr>
              <a:t> </a:t>
            </a:r>
            <a:r>
              <a:rPr lang="en-US" sz="1700" dirty="0" err="1" smtClean="0"/>
              <a:t>Çalışanlarımızı</a:t>
            </a:r>
            <a:r>
              <a:rPr lang="en-US" sz="1700" dirty="0" smtClean="0"/>
              <a:t> </a:t>
            </a:r>
            <a:r>
              <a:rPr lang="tr-TR" sz="1700" dirty="0" smtClean="0"/>
              <a:t> </a:t>
            </a:r>
            <a:r>
              <a:rPr lang="en-US" sz="1700" dirty="0" err="1" smtClean="0"/>
              <a:t>çevre</a:t>
            </a:r>
            <a:r>
              <a:rPr lang="en-US" sz="1700" dirty="0" smtClean="0"/>
              <a:t> </a:t>
            </a:r>
            <a:r>
              <a:rPr lang="en-US" sz="1700" dirty="0"/>
              <a:t>konusunda </a:t>
            </a:r>
            <a:r>
              <a:rPr lang="en-US" sz="1700" dirty="0" err="1"/>
              <a:t>eğitmeyi</a:t>
            </a:r>
            <a:r>
              <a:rPr lang="en-US" sz="1700" dirty="0"/>
              <a:t> </a:t>
            </a:r>
            <a:r>
              <a:rPr lang="en-US" sz="1700" dirty="0" err="1"/>
              <a:t>ve</a:t>
            </a:r>
            <a:r>
              <a:rPr lang="en-US" sz="1700" dirty="0"/>
              <a:t> </a:t>
            </a:r>
            <a:r>
              <a:rPr lang="tr-TR" sz="1700" dirty="0" smtClean="0"/>
              <a:t> </a:t>
            </a:r>
            <a:r>
              <a:rPr lang="en-US" sz="1700" dirty="0" err="1" smtClean="0"/>
              <a:t>duyarlılıklarını</a:t>
            </a:r>
            <a:r>
              <a:rPr lang="en-US" sz="1700" dirty="0" smtClean="0"/>
              <a:t> </a:t>
            </a:r>
            <a:r>
              <a:rPr lang="en-US" sz="1700" dirty="0" err="1"/>
              <a:t>artırmayı</a:t>
            </a:r>
            <a:r>
              <a:rPr lang="en-US" sz="1700" dirty="0"/>
              <a:t> </a:t>
            </a:r>
            <a:r>
              <a:rPr lang="tr-TR" sz="1700" dirty="0" smtClean="0"/>
              <a:t> </a:t>
            </a:r>
            <a:r>
              <a:rPr lang="en-US" sz="1700" dirty="0" err="1" smtClean="0"/>
              <a:t>amaçlarız</a:t>
            </a:r>
            <a:r>
              <a:rPr lang="en-US" sz="1700" dirty="0"/>
              <a:t>.</a:t>
            </a:r>
            <a:endParaRPr lang="tr-TR" sz="1700" dirty="0"/>
          </a:p>
          <a:p>
            <a:endParaRPr lang="tr-TR" sz="1700" b="1" dirty="0">
              <a:effectLst>
                <a:outerShdw blurRad="38100" dist="38100" dir="2700000" algn="tl">
                  <a:srgbClr val="000000">
                    <a:alpha val="43137"/>
                  </a:srgbClr>
                </a:outerShdw>
              </a:effectLst>
            </a:endParaRPr>
          </a:p>
          <a:p>
            <a:endParaRPr lang="tr-TR" sz="1700" b="1" dirty="0">
              <a:solidFill>
                <a:schemeClr val="accent6">
                  <a:lumMod val="50000"/>
                </a:schemeClr>
              </a:solidFill>
              <a:effectLst>
                <a:outerShdw blurRad="38100" dist="38100" dir="2700000" algn="tl">
                  <a:srgbClr val="000000">
                    <a:alpha val="43137"/>
                  </a:srgbClr>
                </a:outerShdw>
              </a:effectLst>
            </a:endParaRPr>
          </a:p>
          <a:p>
            <a:r>
              <a:rPr lang="tr-TR" sz="1700" dirty="0">
                <a:solidFill>
                  <a:schemeClr val="accent6">
                    <a:lumMod val="50000"/>
                  </a:schemeClr>
                </a:solidFill>
              </a:rPr>
              <a:t>.</a:t>
            </a: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72273" y="4329261"/>
            <a:ext cx="291558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993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rot="10800000" flipV="1">
            <a:off x="611832" y="944092"/>
            <a:ext cx="5332942" cy="5080791"/>
          </a:xfrm>
          <a:prstGeom prst="rect">
            <a:avLst/>
          </a:prstGeom>
        </p:spPr>
        <p:txBody>
          <a:bodyPr wrap="square" lIns="109134" tIns="54567" rIns="109134" bIns="54567">
            <a:spAutoFit/>
          </a:bodyPr>
          <a:lstStyle/>
          <a:p>
            <a:r>
              <a:rPr lang="tr-TR" sz="1700" dirty="0" smtClean="0"/>
              <a:t>Atık yönetimi, atığın kaynağında azaltılması, özelliğine göre ayrılması, toplanması,  depolanması, geri kazanılması, taşınması, </a:t>
            </a:r>
            <a:r>
              <a:rPr lang="tr-TR" sz="1700" dirty="0" err="1" smtClean="0"/>
              <a:t>bertarafı</a:t>
            </a:r>
            <a:r>
              <a:rPr lang="tr-TR" sz="1700" dirty="0" smtClean="0"/>
              <a:t> ve bertaraf işlemleri sonrası  kontrolü vb. işlemleri içeren bir yönetim biçimidir. ONODA  OTEL olarak uyguladığımız Atık Yönetimi Sistemimizde öncelikli amacımız atık miktarını azaltmak, oluşan atıklarımızı iyi yöneterek çevreye en az zarar ile </a:t>
            </a:r>
            <a:r>
              <a:rPr lang="tr-TR" sz="1700" dirty="0" err="1" smtClean="0"/>
              <a:t>bertarafını</a:t>
            </a:r>
            <a:r>
              <a:rPr lang="tr-TR" sz="1700" dirty="0" smtClean="0"/>
              <a:t> sağlamak ve geri kazanılabilir olanları tekrar kazanmaktır</a:t>
            </a:r>
          </a:p>
          <a:p>
            <a:r>
              <a:rPr lang="tr-TR" sz="1700" dirty="0"/>
              <a:t>Otel içerisinde ve ofislerde çeşitli noktalarda doğaya zarar vermemesi için atık pil kutularımız ve atık yağ kutularımız  mevcuttur  Otelimizde oluşan tehlikeli atıkların çevreye zarar vermeden bertaraf edilebilmesi için bölümlerimizde oluşan tehlikeli atıkları, tehlikeli atık odalarımızda uygun koşullarda topluyor, etiketliyor ve yasalara uygun </a:t>
            </a:r>
            <a:r>
              <a:rPr lang="tr-TR" sz="1700" dirty="0" err="1"/>
              <a:t>bertarafı</a:t>
            </a:r>
            <a:r>
              <a:rPr lang="tr-TR" sz="1700" dirty="0"/>
              <a:t> veya değerlendirilmesi için lisanslı </a:t>
            </a:r>
          </a:p>
          <a:p>
            <a:r>
              <a:rPr lang="tr-TR" sz="1700" dirty="0"/>
              <a:t>firmalara teslim ediyoruz</a:t>
            </a:r>
          </a:p>
          <a:p>
            <a:endParaRPr lang="tr-TR" sz="1700" dirty="0" smtClean="0"/>
          </a:p>
          <a:p>
            <a:endParaRPr lang="tr-TR" sz="1700"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465" y="1918469"/>
            <a:ext cx="5409390" cy="31320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207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ileşik">
  <a:themeElements>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leşik">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2954</TotalTime>
  <Words>1730</Words>
  <Application>Microsoft Office PowerPoint</Application>
  <PresentationFormat>Özel</PresentationFormat>
  <Paragraphs>181</Paragraphs>
  <Slides>27</Slides>
  <Notes>2</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Bileşik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PAZAR YERİ CAMİ  İzmir ili Çeşme ilçesi, Alaçatı beldesi  Sakarya  sokakta  yer almaktadır. 19.Yüzyılda  (1874) de Yuhannis Halapes’in inşa ettiği Ayios Konstantinos Kilisesi olarak inşa edilen yapı, günümüzde yapılan ufak tadilatlarla hem cami hem de kilise olarak işlevini sürdürmektedir. Üç nefli, bazilikal planlıdır. Yığma moloz taş tekniğiyle inşa edilmiştir. Tonozlu üst yapı, orta nef üzerinde beşik, yan nefler üzerinde sundurma çatı ile örtülmüştür. Batısındaki narteks iki katlı olup, galerileri kuzey ve güney nefler üzerine kısmen uzanır. İkonostasis  kısmı korunmuştur. Güney yöne bir mihrap ilave edilmiştir. Narteks kısmı günümüzde  kapatılmış  ve dükkanlar oluşturulmuştur. Giriş  kuzeyden  olmaktadır. Sonradan  eklenen  ve dışarıdan girilen minaresi tek şerefeli olup, kesme taştandır.  Narteksin batısındaki avlusunun tabanı  çakıl taşlı mozaiktir.</vt:lpstr>
      <vt:lpstr>PowerPoint Sunusu</vt:lpstr>
      <vt:lpstr>PowerPoint Sunusu</vt:lpstr>
      <vt:lpstr>PowerPoint Sunusu</vt:lpstr>
      <vt:lpstr>ALAÇATI YÖRESEL LEZZETLERİMİZ   ALAÇATI MİDYESİ ALAÇATI DENİZ VE BALIK ÜRÜNLERİ ALAÇATI SAKIZ MUHALLEBİSİ ALAÇATI KABAK ÇİÇEĞİ DOLMASI ZEYTİNYAĞLI ENGİNAR  ŞEVKETİ BOSTAN</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POL.1</cp:lastModifiedBy>
  <cp:revision>229</cp:revision>
  <dcterms:created xsi:type="dcterms:W3CDTF">2023-11-30T06:00:14Z</dcterms:created>
  <dcterms:modified xsi:type="dcterms:W3CDTF">2025-01-09T15:43:58Z</dcterms:modified>
</cp:coreProperties>
</file>